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6" r:id="rId5"/>
    <p:sldMasterId id="2147483678" r:id="rId6"/>
  </p:sldMasterIdLst>
  <p:notesMasterIdLst>
    <p:notesMasterId r:id="rId42"/>
  </p:notesMasterIdLst>
  <p:sldIdLst>
    <p:sldId id="256" r:id="rId7"/>
    <p:sldId id="292" r:id="rId8"/>
    <p:sldId id="258" r:id="rId9"/>
    <p:sldId id="259" r:id="rId10"/>
    <p:sldId id="260" r:id="rId11"/>
    <p:sldId id="261" r:id="rId12"/>
    <p:sldId id="262" r:id="rId13"/>
    <p:sldId id="263" r:id="rId14"/>
    <p:sldId id="264" r:id="rId15"/>
    <p:sldId id="265" r:id="rId16"/>
    <p:sldId id="266" r:id="rId17"/>
    <p:sldId id="312" r:id="rId18"/>
    <p:sldId id="268" r:id="rId19"/>
    <p:sldId id="269" r:id="rId20"/>
    <p:sldId id="270" r:id="rId21"/>
    <p:sldId id="271" r:id="rId22"/>
    <p:sldId id="272" r:id="rId23"/>
    <p:sldId id="273" r:id="rId24"/>
    <p:sldId id="316" r:id="rId25"/>
    <p:sldId id="275" r:id="rId26"/>
    <p:sldId id="276" r:id="rId27"/>
    <p:sldId id="318" r:id="rId28"/>
    <p:sldId id="319" r:id="rId29"/>
    <p:sldId id="279" r:id="rId30"/>
    <p:sldId id="280" r:id="rId31"/>
    <p:sldId id="281" r:id="rId32"/>
    <p:sldId id="282" r:id="rId33"/>
    <p:sldId id="283" r:id="rId34"/>
    <p:sldId id="284" r:id="rId35"/>
    <p:sldId id="285" r:id="rId36"/>
    <p:sldId id="286" r:id="rId37"/>
    <p:sldId id="287" r:id="rId38"/>
    <p:sldId id="288" r:id="rId39"/>
    <p:sldId id="289" r:id="rId40"/>
    <p:sldId id="291" r:id="rId41"/>
  </p:sldIdLst>
  <p:sldSz cx="10693400" cy="7569200"/>
  <p:notesSz cx="10693400" cy="7569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dith M Schmid" initials="JMS" lastIdx="3" clrIdx="0">
    <p:extLst>
      <p:ext uri="{19B8F6BF-5375-455C-9EA6-DF929625EA0E}">
        <p15:presenceInfo xmlns:p15="http://schemas.microsoft.com/office/powerpoint/2012/main" userId="c0cbde745e489b2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85" autoAdjust="0"/>
    <p:restoredTop sz="84422" autoAdjust="0"/>
  </p:normalViewPr>
  <p:slideViewPr>
    <p:cSldViewPr>
      <p:cViewPr varScale="1">
        <p:scale>
          <a:sx n="58" d="100"/>
          <a:sy n="58" d="100"/>
        </p:scale>
        <p:origin x="1818" y="6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B9A735F6-F136-4F25-A467-600BCF1EFD2D}" type="datetimeFigureOut">
              <a:rPr lang="en-GB" smtClean="0"/>
              <a:t>07/12/2020</a:t>
            </a:fld>
            <a:endParaRPr lang="en-GB"/>
          </a:p>
        </p:txBody>
      </p:sp>
      <p:sp>
        <p:nvSpPr>
          <p:cNvPr id="4" name="Slide Image Placeholder 3"/>
          <p:cNvSpPr>
            <a:spLocks noGrp="1" noRot="1" noChangeAspect="1"/>
          </p:cNvSpPr>
          <p:nvPr>
            <p:ph type="sldImg" idx="2"/>
          </p:nvPr>
        </p:nvSpPr>
        <p:spPr>
          <a:xfrm>
            <a:off x="3541713" y="946150"/>
            <a:ext cx="3609975" cy="255428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1069975" y="3643313"/>
            <a:ext cx="8553450" cy="29797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7189788"/>
            <a:ext cx="4633913" cy="37941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6057900" y="7189788"/>
            <a:ext cx="4632325" cy="379412"/>
          </a:xfrm>
          <a:prstGeom prst="rect">
            <a:avLst/>
          </a:prstGeom>
        </p:spPr>
        <p:txBody>
          <a:bodyPr vert="horz" lIns="91440" tIns="45720" rIns="91440" bIns="45720" rtlCol="0" anchor="b"/>
          <a:lstStyle>
            <a:lvl1pPr algn="r">
              <a:defRPr sz="1200"/>
            </a:lvl1pPr>
          </a:lstStyle>
          <a:p>
            <a:fld id="{F6006EAF-979B-4048-8A60-F6B53404CC74}" type="slidenum">
              <a:rPr lang="en-GB" smtClean="0"/>
              <a:t>‹#›</a:t>
            </a:fld>
            <a:endParaRPr lang="en-GB"/>
          </a:p>
        </p:txBody>
      </p:sp>
    </p:spTree>
    <p:extLst>
      <p:ext uri="{BB962C8B-B14F-4D97-AF65-F5344CB8AC3E}">
        <p14:creationId xmlns:p14="http://schemas.microsoft.com/office/powerpoint/2010/main" val="4253400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F6006EAF-979B-4048-8A60-F6B53404CC74}" type="slidenum">
              <a:rPr lang="en-GB" smtClean="0"/>
              <a:t>1</a:t>
            </a:fld>
            <a:endParaRPr lang="en-GB"/>
          </a:p>
        </p:txBody>
      </p:sp>
    </p:spTree>
    <p:extLst>
      <p:ext uri="{BB962C8B-B14F-4D97-AF65-F5344CB8AC3E}">
        <p14:creationId xmlns:p14="http://schemas.microsoft.com/office/powerpoint/2010/main" val="3108698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i="0" u="sng" dirty="0"/>
              <a:t>主持笔记：</a:t>
            </a:r>
            <a:endParaRPr lang="en-US" b="1" i="0" u="sng"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mn-lt"/>
                <a:ea typeface="+mn-ea"/>
                <a:cs typeface="+mn-cs"/>
              </a:rPr>
              <a:t>传播分类：</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无（活跃）病例</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输入性</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散发病例</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聚集性病例</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CT1</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：过去</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14</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天内发现的广泛分布的当地感染病例发生率低</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CT2</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：过去</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14</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天内发现的广泛分布的当地感染病例发生率中等</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CT3</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：过去</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14</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天内发现的广泛分布的当地感染病例发生率高</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CT4</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：过去</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14</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天内发现的广泛分布的当地感染病例发生率极高</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应对能力包括临床护理和公共卫生服务，并以提供服务的实际能力和这些服务的绩效来衡量。</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17</a:t>
            </a:fld>
            <a:endParaRPr lang="en-GB"/>
          </a:p>
        </p:txBody>
      </p:sp>
    </p:spTree>
    <p:extLst>
      <p:ext uri="{BB962C8B-B14F-4D97-AF65-F5344CB8AC3E}">
        <p14:creationId xmlns:p14="http://schemas.microsoft.com/office/powerpoint/2010/main" val="395579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5328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u="sng" dirty="0"/>
              <a:t>主持笔记：</a:t>
            </a:r>
            <a:endParaRPr lang="en-US" altLang="zh-CN" b="1" u="sng" dirty="0"/>
          </a:p>
          <a:p>
            <a:r>
              <a:rPr kumimoji="0" lang="zh-CN" altLang="en-US" sz="1200" b="0" i="0" u="none" strike="noStrike" kern="1200" cap="none" spc="0" normalizeH="0" baseline="0" noProof="0" dirty="0">
                <a:ln>
                  <a:noFill/>
                </a:ln>
                <a:solidFill>
                  <a:prstClr val="black"/>
                </a:solidFill>
                <a:effectLst/>
                <a:uLnTx/>
                <a:uFillTx/>
                <a:latin typeface="+mn-lt"/>
                <a:ea typeface="+mn-ea"/>
                <a:cs typeface="+mn-cs"/>
              </a:rPr>
              <a:t>从经济上讲，许多经济部门很可能会受到重创，需要大量援助。小企业将受到尤其严重的打击，在非正规经济部门中工作的人亦是如此。某些情况下，</a:t>
            </a:r>
            <a:r>
              <a:rPr lang="zh-CN" altLang="en-US" b="0" i="0" dirty="0">
                <a:solidFill>
                  <a:srgbClr val="333333"/>
                </a:solidFill>
                <a:effectLst/>
                <a:latin typeface="Times New Roman" panose="02020603050405020304" pitchFamily="18" charset="0"/>
              </a:rPr>
              <a:t>失业率将超过</a:t>
            </a:r>
            <a:r>
              <a:rPr lang="en-US" altLang="zh-CN" b="0" i="0" dirty="0">
                <a:solidFill>
                  <a:srgbClr val="333333"/>
                </a:solidFill>
                <a:effectLst/>
                <a:latin typeface="Times New Roman" panose="02020603050405020304" pitchFamily="18" charset="0"/>
              </a:rPr>
              <a:t>15%</a:t>
            </a:r>
            <a:r>
              <a:rPr lang="zh-CN" altLang="en-US" b="0" i="0" dirty="0">
                <a:solidFill>
                  <a:srgbClr val="333333"/>
                </a:solidFill>
                <a:effectLst/>
                <a:latin typeface="Times New Roman" panose="02020603050405020304" pitchFamily="18" charset="0"/>
              </a:rPr>
              <a:t>，使许多人陷入贫困并被剥夺权利。</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20</a:t>
            </a:fld>
            <a:endParaRPr lang="en-GB"/>
          </a:p>
        </p:txBody>
      </p:sp>
    </p:spTree>
    <p:extLst>
      <p:ext uri="{BB962C8B-B14F-4D97-AF65-F5344CB8AC3E}">
        <p14:creationId xmlns:p14="http://schemas.microsoft.com/office/powerpoint/2010/main" val="2657706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mn-lt"/>
                <a:ea typeface="+mn-ea"/>
                <a:cs typeface="+mn-cs"/>
              </a:rPr>
              <a:t>指导文件</a:t>
            </a:r>
            <a:endParaRPr kumimoji="0" lang="en-US" altLang="zh-CN" sz="12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https://www.who.int/publications-detail-old/considerations-for-school-related-public-health-measures-in-the-context-of-covid-19</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65384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7474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sng" strike="noStrike" kern="1200" cap="none" spc="0" normalizeH="0" baseline="0" noProof="0" dirty="0">
                <a:ln>
                  <a:noFill/>
                </a:ln>
                <a:solidFill>
                  <a:prstClr val="black"/>
                </a:solidFill>
                <a:effectLst/>
                <a:uLnTx/>
                <a:uFillTx/>
                <a:latin typeface="+mn-lt"/>
                <a:ea typeface="+mn-ea"/>
                <a:cs typeface="+mn-cs"/>
              </a:rPr>
              <a:t>指导文件</a:t>
            </a:r>
            <a:endParaRPr kumimoji="0" lang="en-US" sz="1200" b="1" i="0" u="sng"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https://www.who.int/publications/i/item/considerations-for-public-health-and-social-measures-in-the-workplace-in-the-context-of-covid-19 </a:t>
            </a: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25</a:t>
            </a:fld>
            <a:endParaRPr lang="en-GB"/>
          </a:p>
        </p:txBody>
      </p:sp>
    </p:spTree>
    <p:extLst>
      <p:ext uri="{BB962C8B-B14F-4D97-AF65-F5344CB8AC3E}">
        <p14:creationId xmlns:p14="http://schemas.microsoft.com/office/powerpoint/2010/main" val="925557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u="sng" dirty="0"/>
              <a:t>主持笔记：</a:t>
            </a:r>
            <a:endParaRPr lang="en-US"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i="0" dirty="0">
                <a:solidFill>
                  <a:srgbClr val="333333"/>
                </a:solidFill>
                <a:effectLst/>
                <a:latin typeface="Times New Roman" panose="02020603050405020304" pitchFamily="18" charset="0"/>
              </a:rPr>
              <a:t>适用于所有工作场所以及工作场所中所有人（例如雇主、管理人员、工人、承包商、客户和访客）的防止</a:t>
            </a:r>
            <a:r>
              <a:rPr lang="en-US" altLang="zh-CN" b="0" i="0" dirty="0">
                <a:solidFill>
                  <a:srgbClr val="333333"/>
                </a:solidFill>
                <a:effectLst/>
                <a:latin typeface="Times New Roman" panose="02020603050405020304" pitchFamily="18" charset="0"/>
              </a:rPr>
              <a:t>COVID-19</a:t>
            </a:r>
            <a:r>
              <a:rPr lang="zh-CN" altLang="en-US" b="0" i="0" dirty="0">
                <a:solidFill>
                  <a:srgbClr val="333333"/>
                </a:solidFill>
                <a:effectLst/>
                <a:latin typeface="Times New Roman" panose="02020603050405020304" pitchFamily="18" charset="0"/>
              </a:rPr>
              <a:t>传播的通用措施包括：手卫生、呼吸卫生、保持身体距离、减少和管理与工作有关的旅行、定期对环境进行清洁和消毒、风险沟通、培训和教育、管理</a:t>
            </a:r>
            <a:r>
              <a:rPr lang="en-US" altLang="zh-CN" b="0" i="0" dirty="0">
                <a:solidFill>
                  <a:srgbClr val="333333"/>
                </a:solidFill>
                <a:effectLst/>
                <a:latin typeface="Times New Roman" panose="02020603050405020304" pitchFamily="18" charset="0"/>
              </a:rPr>
              <a:t>COVID-19</a:t>
            </a:r>
            <a:r>
              <a:rPr lang="zh-CN" altLang="en-US" b="0" i="0" dirty="0">
                <a:solidFill>
                  <a:srgbClr val="333333"/>
                </a:solidFill>
                <a:effectLst/>
                <a:latin typeface="Times New Roman" panose="02020603050405020304" pitchFamily="18" charset="0"/>
              </a:rPr>
              <a:t>患者或其接触者。</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i="0" dirty="0">
                <a:solidFill>
                  <a:srgbClr val="333333"/>
                </a:solidFill>
                <a:effectLst/>
                <a:latin typeface="Times New Roman" panose="02020603050405020304" pitchFamily="18" charset="0"/>
              </a:rPr>
              <a:t>除上述措施外，对于评估为中等风险的工作场所和职业，还应采取以下措施：</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加强对经常触摸的物体和表面的清洁和消毒，包括所有共用房间、表面、地板、卫生间和更衣室；</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如果某项活动无法完全实现保持至少</a:t>
            </a:r>
            <a:r>
              <a:rPr lang="en-US" altLang="zh-CN" b="0" i="0" dirty="0">
                <a:solidFill>
                  <a:srgbClr val="000000"/>
                </a:solidFill>
                <a:effectLst/>
                <a:latin typeface="Microsoft YaHei" panose="020B0503020204020204" pitchFamily="34" charset="-122"/>
                <a:ea typeface="Microsoft YaHei" panose="020B0503020204020204" pitchFamily="34" charset="-122"/>
              </a:rPr>
              <a:t>1</a:t>
            </a:r>
            <a:r>
              <a:rPr lang="zh-CN" altLang="en-US" b="0" i="0" dirty="0">
                <a:solidFill>
                  <a:srgbClr val="000000"/>
                </a:solidFill>
                <a:effectLst/>
                <a:latin typeface="Microsoft YaHei" panose="020B0503020204020204" pitchFamily="34" charset="-122"/>
                <a:ea typeface="Microsoft YaHei" panose="020B0503020204020204" pitchFamily="34" charset="-122"/>
              </a:rPr>
              <a:t>米的身体距离，则工作场所应考虑该活动是否需要继续进行；如果需要，应采取所有可能缓解措施，以减少工人、客户或顾客、承包商和访客之间的传播风险，例如错开活动时间，尽量减少面对面的接触和皮肤接触，让工人并排工作或彼此背对背而不是面对面地工作，让员工同样轮班工作以限制社交互动，在定期互动的所有地方安装有机玻璃屏障并定期清洁这些屏障；</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增强手部卫生</a:t>
            </a:r>
            <a:r>
              <a:rPr lang="en-US" altLang="zh-CN" b="0" i="0" dirty="0">
                <a:solidFill>
                  <a:srgbClr val="000000"/>
                </a:solidFill>
                <a:effectLst/>
                <a:latin typeface="Microsoft YaHei" panose="020B0503020204020204" pitchFamily="34" charset="-122"/>
                <a:ea typeface="Microsoft YaHei" panose="020B0503020204020204" pitchFamily="34" charset="-122"/>
              </a:rPr>
              <a:t>——</a:t>
            </a:r>
            <a:r>
              <a:rPr lang="zh-CN" altLang="en-US" b="0" i="0" dirty="0">
                <a:solidFill>
                  <a:srgbClr val="000000"/>
                </a:solidFill>
                <a:effectLst/>
                <a:latin typeface="Microsoft YaHei" panose="020B0503020204020204" pitchFamily="34" charset="-122"/>
                <a:ea typeface="Microsoft YaHei" panose="020B0503020204020204" pitchFamily="34" charset="-122"/>
              </a:rPr>
              <a:t>定期用肥皂和水洗手，或使用含酒精成分的免洗洗手液，包括在进入密闭的机械、车辆、密闭空间之前和离开之后，以及穿上个人防护装备之前和脱下之后；</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提供个人防护装备并接受有关正确使用的培训，例如口罩、一次性罩衣、一次性手套或可以消毒的耐用手套。在产生飞溅物的清洁过程中（例如清洗各种表面），提供面部或眼睛防护（医用口罩、面罩或护目镜）。</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通过自然通风或人工通风提高通风速率，最好不使空气反复循环。</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i="0" dirty="0">
                <a:solidFill>
                  <a:srgbClr val="000000"/>
                </a:solidFill>
                <a:effectLst/>
                <a:latin typeface="Microsoft YaHei" panose="020B0503020204020204" pitchFamily="34" charset="-122"/>
                <a:ea typeface="Microsoft YaHei" panose="020B0503020204020204" pitchFamily="34" charset="-122"/>
              </a:rPr>
              <a:t>除上述措施外，对于高风险的工作活动和职业，应采取以下措施：</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评估暂停活动的可能性；</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接触任何已知或疑似</a:t>
            </a:r>
            <a:r>
              <a:rPr lang="en-US" altLang="zh-CN" b="0" i="0" dirty="0">
                <a:solidFill>
                  <a:srgbClr val="000000"/>
                </a:solidFill>
                <a:effectLst/>
                <a:latin typeface="Microsoft YaHei" panose="020B0503020204020204" pitchFamily="34" charset="-122"/>
                <a:ea typeface="Microsoft YaHei" panose="020B0503020204020204" pitchFamily="34" charset="-122"/>
              </a:rPr>
              <a:t>COVID-19</a:t>
            </a:r>
            <a:r>
              <a:rPr lang="zh-CN" altLang="en-US" b="0" i="0" dirty="0">
                <a:solidFill>
                  <a:srgbClr val="000000"/>
                </a:solidFill>
                <a:effectLst/>
                <a:latin typeface="Microsoft YaHei" panose="020B0503020204020204" pitchFamily="34" charset="-122"/>
                <a:ea typeface="Microsoft YaHei" panose="020B0503020204020204" pitchFamily="34" charset="-122"/>
              </a:rPr>
              <a:t>病例之前和之后以及在使用个人防护装备之前和之后，应遵守卫生规定；</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必须在疑似或已知</a:t>
            </a:r>
            <a:r>
              <a:rPr lang="en-US" altLang="zh-CN" b="0" i="0" dirty="0">
                <a:solidFill>
                  <a:srgbClr val="000000"/>
                </a:solidFill>
                <a:effectLst/>
                <a:latin typeface="Microsoft YaHei" panose="020B0503020204020204" pitchFamily="34" charset="-122"/>
                <a:ea typeface="Microsoft YaHei" panose="020B0503020204020204" pitchFamily="34" charset="-122"/>
              </a:rPr>
              <a:t>COVID-19</a:t>
            </a:r>
            <a:r>
              <a:rPr lang="zh-CN" altLang="en-US" b="0" i="0" dirty="0">
                <a:solidFill>
                  <a:srgbClr val="000000"/>
                </a:solidFill>
                <a:effectLst/>
                <a:latin typeface="Microsoft YaHei" panose="020B0503020204020204" pitchFamily="34" charset="-122"/>
                <a:ea typeface="Microsoft YaHei" panose="020B0503020204020204" pitchFamily="34" charset="-122"/>
              </a:rPr>
              <a:t>病例的家中工作的人应使用医用口罩、一次性罩衣、手套和护目镜。与患者或其呼吸道分泌物、体液以及可能被污染的垃圾接触时，应使用防护装备；</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对工人进行感染预防和控制方法以及个人防护装备的使用方面的培训；</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避免为患有基础疾病、怀孕或</a:t>
            </a:r>
            <a:r>
              <a:rPr lang="en-US" altLang="zh-CN" b="0" i="0" dirty="0">
                <a:solidFill>
                  <a:srgbClr val="000000"/>
                </a:solidFill>
                <a:effectLst/>
                <a:latin typeface="Microsoft YaHei" panose="020B0503020204020204" pitchFamily="34" charset="-122"/>
                <a:ea typeface="Microsoft YaHei" panose="020B0503020204020204" pitchFamily="34" charset="-122"/>
              </a:rPr>
              <a:t>60</a:t>
            </a:r>
            <a:r>
              <a:rPr lang="zh-CN" altLang="en-US" b="0" i="0" dirty="0">
                <a:solidFill>
                  <a:srgbClr val="000000"/>
                </a:solidFill>
                <a:effectLst/>
                <a:latin typeface="Microsoft YaHei" panose="020B0503020204020204" pitchFamily="34" charset="-122"/>
                <a:ea typeface="Microsoft YaHei" panose="020B0503020204020204" pitchFamily="34" charset="-122"/>
              </a:rPr>
              <a:t>岁以上的工人分配高风险任务。</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n-GB" smtClean="0"/>
              <a:t>26</a:t>
            </a:fld>
            <a:endParaRPr lang="en-GB"/>
          </a:p>
        </p:txBody>
      </p:sp>
    </p:spTree>
    <p:extLst>
      <p:ext uri="{BB962C8B-B14F-4D97-AF65-F5344CB8AC3E}">
        <p14:creationId xmlns:p14="http://schemas.microsoft.com/office/powerpoint/2010/main" val="2428219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006EAF-979B-4048-8A60-F6B53404CC74}" type="slidenum">
              <a:rPr lang="en-GB" smtClean="0"/>
              <a:t>27</a:t>
            </a:fld>
            <a:endParaRPr lang="en-GB"/>
          </a:p>
        </p:txBody>
      </p:sp>
    </p:spTree>
    <p:extLst>
      <p:ext uri="{BB962C8B-B14F-4D97-AF65-F5344CB8AC3E}">
        <p14:creationId xmlns:p14="http://schemas.microsoft.com/office/powerpoint/2010/main" val="28300911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006EAF-979B-4048-8A60-F6B53404CC74}" type="slidenum">
              <a:rPr lang="en-GB" smtClean="0"/>
              <a:t>28</a:t>
            </a:fld>
            <a:endParaRPr lang="en-GB"/>
          </a:p>
        </p:txBody>
      </p:sp>
    </p:spTree>
    <p:extLst>
      <p:ext uri="{BB962C8B-B14F-4D97-AF65-F5344CB8AC3E}">
        <p14:creationId xmlns:p14="http://schemas.microsoft.com/office/powerpoint/2010/main" val="21130734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006EAF-979B-4048-8A60-F6B53404CC74}" type="slidenum">
              <a:rPr lang="en-GB" smtClean="0"/>
              <a:t>29</a:t>
            </a:fld>
            <a:endParaRPr lang="en-GB"/>
          </a:p>
        </p:txBody>
      </p:sp>
    </p:spTree>
    <p:extLst>
      <p:ext uri="{BB962C8B-B14F-4D97-AF65-F5344CB8AC3E}">
        <p14:creationId xmlns:p14="http://schemas.microsoft.com/office/powerpoint/2010/main" val="296727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dirty="0"/>
              <a:t>主持笔记：</a:t>
            </a:r>
            <a:endParaRPr lang="en-US" b="1" dirty="0"/>
          </a:p>
          <a:p>
            <a:r>
              <a:rPr lang="zh-CN" altLang="en-US" dirty="0"/>
              <a:t>请根据自己的议程调整时间安排，但要确保为第</a:t>
            </a:r>
            <a:r>
              <a:rPr lang="en-US" altLang="zh-CN" dirty="0"/>
              <a:t>2</a:t>
            </a:r>
            <a:r>
              <a:rPr lang="zh-CN" altLang="en-US" dirty="0"/>
              <a:t>部分留出足够时间。这是模拟演习中最重要的部分！！！</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5513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u="sng" dirty="0"/>
              <a:t>主持笔记</a:t>
            </a:r>
            <a:endParaRPr lang="en-US" b="1" u="sng" dirty="0"/>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分成若干小组。</a:t>
            </a:r>
            <a:endPar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排列优先次序，将结论转化为行动</a:t>
            </a:r>
            <a:endPar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行动</a:t>
            </a:r>
            <a:endPar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列为优先事项的理由？</a:t>
            </a:r>
            <a:endPar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行动由谁负责？</a:t>
            </a:r>
            <a:endPar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需要什么资源？</a:t>
            </a:r>
            <a:endPar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截止时间？</a:t>
            </a:r>
            <a:endPar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各小组的报告员用五分钟时间总结本组的各项结论。</a:t>
            </a:r>
            <a:endPar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n-GB" smtClean="0"/>
              <a:t>31</a:t>
            </a:fld>
            <a:endParaRPr lang="en-GB"/>
          </a:p>
        </p:txBody>
      </p:sp>
    </p:spTree>
    <p:extLst>
      <p:ext uri="{BB962C8B-B14F-4D97-AF65-F5344CB8AC3E}">
        <p14:creationId xmlns:p14="http://schemas.microsoft.com/office/powerpoint/2010/main" val="3634550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006EAF-979B-4048-8A60-F6B53404CC74}" type="slidenum">
              <a:rPr lang="en-GB" smtClean="0"/>
              <a:t>33</a:t>
            </a:fld>
            <a:endParaRPr lang="en-GB"/>
          </a:p>
        </p:txBody>
      </p:sp>
    </p:spTree>
    <p:extLst>
      <p:ext uri="{BB962C8B-B14F-4D97-AF65-F5344CB8AC3E}">
        <p14:creationId xmlns:p14="http://schemas.microsoft.com/office/powerpoint/2010/main" val="1203155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006EAF-979B-4048-8A60-F6B53404CC74}" type="slidenum">
              <a:rPr lang="en-GB" smtClean="0"/>
              <a:t>35</a:t>
            </a:fld>
            <a:endParaRPr lang="en-GB"/>
          </a:p>
        </p:txBody>
      </p:sp>
    </p:spTree>
    <p:extLst>
      <p:ext uri="{BB962C8B-B14F-4D97-AF65-F5344CB8AC3E}">
        <p14:creationId xmlns:p14="http://schemas.microsoft.com/office/powerpoint/2010/main" val="2140993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dirty="0"/>
              <a:t>主持笔记：</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mn-lt"/>
                <a:ea typeface="+mn-ea"/>
                <a:cs typeface="+mn-cs"/>
              </a:rPr>
              <a:t>世卫组织团队与来自世界各地的专家合作，编制了这方面的指导文件。专家们一起审查报告、研究结果和各国的情况介绍，分析趋势，征求其他专家组的意见，然后商定最佳做法。指导文件供卫生决策者根据国家和背景情况调整使用。随着新的科学知识的出现，这些文件将不断更新。</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b="1" dirty="0"/>
          </a:p>
        </p:txBody>
      </p:sp>
      <p:sp>
        <p:nvSpPr>
          <p:cNvPr id="4" name="Slide Number Placeholder 3"/>
          <p:cNvSpPr>
            <a:spLocks noGrp="1"/>
          </p:cNvSpPr>
          <p:nvPr>
            <p:ph type="sldNum" sz="quarter" idx="5"/>
          </p:nvPr>
        </p:nvSpPr>
        <p:spPr/>
        <p:txBody>
          <a:bodyPr/>
          <a:lstStyle/>
          <a:p>
            <a:fld id="{F6006EAF-979B-4048-8A60-F6B53404CC74}" type="slidenum">
              <a:rPr lang="en-GB" smtClean="0"/>
              <a:t>4</a:t>
            </a:fld>
            <a:endParaRPr lang="en-GB"/>
          </a:p>
        </p:txBody>
      </p:sp>
    </p:spTree>
    <p:extLst>
      <p:ext uri="{BB962C8B-B14F-4D97-AF65-F5344CB8AC3E}">
        <p14:creationId xmlns:p14="http://schemas.microsoft.com/office/powerpoint/2010/main" val="594813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dirty="0"/>
              <a:t>主持笔记：</a:t>
            </a:r>
            <a:endParaRPr lang="en-US" b="1" dirty="0"/>
          </a:p>
          <a:p>
            <a:r>
              <a:rPr lang="zh-CN" altLang="en-US" dirty="0"/>
              <a:t>桌面演习是对突发情况的引导性讨论，通常在非正式、低压力环境下进行。它旨在引发参与者之间的建设性讨论，发现和解决问题，并完善现有的行动计划或程序。</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8</a:t>
            </a:fld>
            <a:endParaRPr lang="en-GB"/>
          </a:p>
        </p:txBody>
      </p:sp>
    </p:spTree>
    <p:extLst>
      <p:ext uri="{BB962C8B-B14F-4D97-AF65-F5344CB8AC3E}">
        <p14:creationId xmlns:p14="http://schemas.microsoft.com/office/powerpoint/2010/main" val="2924740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006EAF-979B-4048-8A60-F6B53404CC74}" type="slidenum">
              <a:rPr lang="en-GB" smtClean="0"/>
              <a:t>9</a:t>
            </a:fld>
            <a:endParaRPr lang="en-GB"/>
          </a:p>
        </p:txBody>
      </p:sp>
    </p:spTree>
    <p:extLst>
      <p:ext uri="{BB962C8B-B14F-4D97-AF65-F5344CB8AC3E}">
        <p14:creationId xmlns:p14="http://schemas.microsoft.com/office/powerpoint/2010/main" val="1604076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2E2071-26CD-4E09-B674-A2546E73EC3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9512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根据参与者数量和每个人的背景调整各小组。每组应由</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6-10</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人组成。各小组应由具有相同专题背景的人组成，例如所有卫生人员在一组，当地主管部门在另一组。</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6350" marR="0" lvl="0" indent="0" algn="l" defTabSz="914400" rtl="0" eaLnBrk="1" fontAlgn="auto" latinLnBrk="0" hangingPunct="1">
              <a:lnSpc>
                <a:spcPct val="100000"/>
              </a:lnSpc>
              <a:spcBef>
                <a:spcPts val="105"/>
              </a:spcBef>
              <a:spcAft>
                <a:spcPts val="0"/>
              </a:spcAft>
              <a:buClrTx/>
              <a:buSzTx/>
              <a:buFontTx/>
              <a:buNone/>
              <a:tabLst/>
              <a:defRPr/>
            </a:pPr>
            <a:r>
              <a:rPr kumimoji="0" lang="zh-CN" altLang="en-US" sz="1200" b="0" i="0" u="none" strike="noStrike" kern="0" cap="none" spc="-10" normalizeH="0" baseline="0" noProof="0" dirty="0">
                <a:ln>
                  <a:noFill/>
                </a:ln>
                <a:solidFill>
                  <a:srgbClr val="231F20"/>
                </a:solidFill>
                <a:effectLst/>
                <a:uLnTx/>
                <a:uFillTx/>
                <a:latin typeface="Roboto Medium" panose="02000000000000000000" pitchFamily="2" charset="0"/>
                <a:ea typeface="Roboto Medium" panose="02000000000000000000" pitchFamily="2" charset="0"/>
                <a:cs typeface="Roboto Medium" panose="02000000000000000000" pitchFamily="2" charset="0"/>
              </a:rPr>
              <a:t>建议分组</a:t>
            </a:r>
            <a:endParaRPr kumimoji="0" lang="en-GB" sz="1200" b="0" i="0" u="none" strike="noStrike" kern="0" cap="none" spc="-10" normalizeH="0" baseline="0" noProof="0" dirty="0">
              <a:ln>
                <a:noFill/>
              </a:ln>
              <a:solidFill>
                <a:srgbClr val="231F20"/>
              </a:solidFill>
              <a:effectLst/>
              <a:uLnTx/>
              <a:uFillTx/>
              <a:latin typeface="Roboto Medium" panose="02000000000000000000" pitchFamily="2" charset="0"/>
              <a:ea typeface="Roboto Medium" panose="02000000000000000000" pitchFamily="2" charset="0"/>
              <a:cs typeface="Roboto Medium" panose="02000000000000000000" pitchFamily="2" charset="0"/>
            </a:endParaRPr>
          </a:p>
          <a:p>
            <a:pPr marL="6350" marR="0" lvl="0" indent="0" algn="l" defTabSz="914400" rtl="0" eaLnBrk="1" fontAlgn="auto" latinLnBrk="0" hangingPunct="1">
              <a:lnSpc>
                <a:spcPct val="100000"/>
              </a:lnSpc>
              <a:spcBef>
                <a:spcPts val="105"/>
              </a:spcBef>
              <a:spcAft>
                <a:spcPts val="0"/>
              </a:spcAft>
              <a:buClrTx/>
              <a:buSzTx/>
              <a:buFontTx/>
              <a:buNone/>
              <a:tabLst/>
              <a:defRPr/>
            </a:pPr>
            <a:endPar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6350" marR="0" lvl="0" indent="0" algn="l" defTabSz="914400" rtl="0" eaLnBrk="1" fontAlgn="auto" latinLnBrk="0" hangingPunct="1">
              <a:lnSpc>
                <a:spcPct val="100000"/>
              </a:lnSpc>
              <a:spcBef>
                <a:spcPts val="105"/>
              </a:spcBef>
              <a:spcAft>
                <a:spcPts val="0"/>
              </a:spcAft>
              <a:buClrTx/>
              <a:buSzTx/>
              <a:buFontTx/>
              <a:buNone/>
              <a:tabLst/>
              <a:defRPr/>
            </a:pPr>
            <a:r>
              <a:rPr kumimoji="0" lang="zh-CN" altLang="en-US"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第一组：</a:t>
            </a:r>
            <a:endParaRPr kumimoji="0" lang="en-US" altLang="zh-CN"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6350" marR="0" lvl="0" indent="0" algn="l" defTabSz="914400" rtl="0" eaLnBrk="1" fontAlgn="auto" latinLnBrk="0" hangingPunct="1">
              <a:lnSpc>
                <a:spcPct val="100000"/>
              </a:lnSpc>
              <a:spcBef>
                <a:spcPts val="105"/>
              </a:spcBef>
              <a:spcAft>
                <a:spcPts val="0"/>
              </a:spcAft>
              <a:buClrTx/>
              <a:buSzTx/>
              <a:buFontTx/>
              <a:buNone/>
              <a:tabLst/>
              <a:defRPr/>
            </a:pPr>
            <a:r>
              <a:rPr kumimoji="0" lang="zh-CN" altLang="en-US"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公共卫生</a:t>
            </a:r>
            <a:endParaRPr kumimoji="0" lang="en-US" altLang="zh-CN"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6350" marR="0" lvl="0" indent="0" algn="l" defTabSz="914400" rtl="0" eaLnBrk="1" fontAlgn="auto" latinLnBrk="0" hangingPunct="1">
              <a:lnSpc>
                <a:spcPct val="100000"/>
              </a:lnSpc>
              <a:spcBef>
                <a:spcPts val="105"/>
              </a:spcBef>
              <a:spcAft>
                <a:spcPts val="0"/>
              </a:spcAft>
              <a:buClrTx/>
              <a:buSzTx/>
              <a:buFontTx/>
              <a:buNone/>
              <a:tabLst/>
              <a:defRPr/>
            </a:pPr>
            <a:endParaRPr kumimoji="0" lang="en-GB" sz="1200" b="0" i="0" u="none" strike="sng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105"/>
              </a:spcBef>
              <a:spcAft>
                <a:spcPts val="0"/>
              </a:spcAft>
              <a:buClrTx/>
              <a:buSzTx/>
              <a:buFontTx/>
              <a:buNone/>
              <a:tabLst/>
              <a:defRPr/>
            </a:pPr>
            <a:r>
              <a:rPr kumimoji="0" lang="zh-CN" altLang="en-US"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第二组</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金融和经济，包括企业</a:t>
            </a:r>
            <a:endParaRPr kumimoji="0" lang="en-GB" sz="1200" b="0" i="0" u="none" strike="noStrike" kern="0" cap="none" spc="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第三组</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应急服务，包括执法</a:t>
            </a:r>
            <a:endParaRPr kumimoji="0" lang="en-GB"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5"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第四组</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57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10" normalizeH="0" baseline="0" noProof="0" dirty="0">
                <a:ln>
                  <a:noFill/>
                </a:ln>
                <a:solidFill>
                  <a:srgbClr val="231F20"/>
                </a:solidFill>
                <a:effectLst/>
                <a:uLnTx/>
                <a:uFillTx/>
                <a:latin typeface="Roboto" panose="02000000000000000000" pitchFamily="2" charset="0"/>
                <a:ea typeface="Roboto" panose="02000000000000000000" pitchFamily="2" charset="0"/>
                <a:cs typeface="Roboto" panose="02000000000000000000" pitchFamily="2" charset="0"/>
              </a:rPr>
              <a:t>教育和学校教育</a:t>
            </a:r>
            <a:endParaRPr kumimoji="0" lang="en-GB" sz="1200" b="0" i="0" u="none" strike="noStrike" kern="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13</a:t>
            </a:fld>
            <a:endParaRPr lang="en-GB"/>
          </a:p>
        </p:txBody>
      </p:sp>
    </p:spTree>
    <p:extLst>
      <p:ext uri="{BB962C8B-B14F-4D97-AF65-F5344CB8AC3E}">
        <p14:creationId xmlns:p14="http://schemas.microsoft.com/office/powerpoint/2010/main" val="2379003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15</a:t>
            </a:fld>
            <a:endParaRPr lang="en-GB"/>
          </a:p>
        </p:txBody>
      </p:sp>
    </p:spTree>
    <p:extLst>
      <p:ext uri="{BB962C8B-B14F-4D97-AF65-F5344CB8AC3E}">
        <p14:creationId xmlns:p14="http://schemas.microsoft.com/office/powerpoint/2010/main" val="2462579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sng" strike="noStrike" kern="1200" cap="none" spc="0" normalizeH="0" baseline="0" noProof="0" dirty="0">
                <a:ln>
                  <a:noFill/>
                </a:ln>
                <a:solidFill>
                  <a:prstClr val="black"/>
                </a:solidFill>
                <a:effectLst/>
                <a:uLnTx/>
                <a:uFillTx/>
                <a:latin typeface="+mn-lt"/>
                <a:ea typeface="+mn-ea"/>
                <a:cs typeface="+mn-cs"/>
              </a:rPr>
              <a:t>主持笔记：</a:t>
            </a:r>
            <a:endParaRPr kumimoji="0" lang="en-GB" sz="1200" b="1" i="0" u="sng"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mn-lt"/>
                <a:ea typeface="+mn-ea"/>
                <a:cs typeface="+mn-cs"/>
              </a:rPr>
              <a:t>风险评估应基于以下指标：</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1. </a:t>
            </a:r>
            <a:r>
              <a:rPr kumimoji="0" lang="zh-CN" altLang="en-US" sz="1200" b="1" i="0" u="none" strike="noStrike" kern="1200" cap="none" spc="0" normalizeH="0" baseline="0" noProof="0" dirty="0">
                <a:ln>
                  <a:noFill/>
                </a:ln>
                <a:solidFill>
                  <a:prstClr val="black"/>
                </a:solidFill>
                <a:effectLst/>
                <a:uLnTx/>
                <a:uFillTx/>
                <a:latin typeface="+mn-lt"/>
                <a:ea typeface="+mn-ea"/>
                <a:cs typeface="+mn-cs"/>
              </a:rPr>
              <a:t>流行病学因素：</a:t>
            </a:r>
            <a:r>
              <a:rPr kumimoji="0" lang="en-GB" sz="1200" b="0" i="0" u="none" strike="noStrike" kern="1200" cap="none" spc="0" normalizeH="0" baseline="0" noProof="0" dirty="0">
                <a:ln>
                  <a:noFill/>
                </a:ln>
                <a:solidFill>
                  <a:prstClr val="black"/>
                </a:solidFill>
                <a:effectLst/>
                <a:uLnTx/>
                <a:uFillTx/>
                <a:latin typeface="+mn-lt"/>
                <a:ea typeface="+mn-ea"/>
                <a:cs typeface="+mn-cs"/>
              </a:rPr>
              <a:t> </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确诊和可能的</a:t>
            </a:r>
            <a:r>
              <a:rPr kumimoji="0" lang="en-GB" altLang="zh-CN" sz="1200" b="0" i="0" u="none" strike="noStrike" kern="1200" cap="none" spc="0" normalizeH="0" baseline="0" noProof="0" dirty="0">
                <a:ln>
                  <a:noFill/>
                </a:ln>
                <a:solidFill>
                  <a:prstClr val="black"/>
                </a:solidFill>
                <a:effectLst/>
                <a:uLnTx/>
                <a:uFillTx/>
                <a:latin typeface="+mn-lt"/>
                <a:ea typeface="+mn-ea"/>
                <a:cs typeface="+mn-cs"/>
              </a:rPr>
              <a:t>COVID-19</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病例发生率；</a:t>
            </a:r>
            <a:r>
              <a:rPr lang="zh-CN" altLang="en-US" b="0" i="0" dirty="0">
                <a:solidFill>
                  <a:srgbClr val="000000"/>
                </a:solidFill>
                <a:effectLst/>
                <a:latin typeface="Microsoft YaHei" panose="020B0503020204020204" pitchFamily="34" charset="-122"/>
                <a:ea typeface="Microsoft YaHei" panose="020B0503020204020204" pitchFamily="34" charset="-122"/>
              </a:rPr>
              <a:t>住院率和重症监护病房收治率；死亡人数；接受测试者中的阳性率；血清学检测的结果（提供可靠的检测方法）。</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2. </a:t>
            </a:r>
            <a:r>
              <a:rPr kumimoji="0" lang="zh-CN" altLang="en-US" sz="1200" b="1" i="0" u="none" strike="noStrike" kern="1200" cap="none" spc="0" normalizeH="0" baseline="0" noProof="0" dirty="0">
                <a:ln>
                  <a:noFill/>
                </a:ln>
                <a:solidFill>
                  <a:prstClr val="black"/>
                </a:solidFill>
                <a:effectLst/>
                <a:uLnTx/>
                <a:uFillTx/>
                <a:latin typeface="+mn-lt"/>
                <a:ea typeface="+mn-ea"/>
                <a:cs typeface="+mn-cs"/>
              </a:rPr>
              <a:t>卫生保健能力：</a:t>
            </a:r>
            <a:r>
              <a:rPr kumimoji="0" lang="en-GB" sz="1200" b="0" i="0" u="none" strike="noStrike" kern="1200" cap="none" spc="0" normalizeH="0" baseline="0" noProof="0" dirty="0">
                <a:ln>
                  <a:noFill/>
                </a:ln>
                <a:solidFill>
                  <a:prstClr val="black"/>
                </a:solidFill>
                <a:effectLst/>
                <a:uLnTx/>
                <a:uFillTx/>
                <a:latin typeface="+mn-lt"/>
                <a:ea typeface="+mn-ea"/>
                <a:cs typeface="+mn-cs"/>
              </a:rPr>
              <a:t> </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卫生系统（医院和非医院）的功能和能力（收治率和出院率），</a:t>
            </a:r>
            <a:r>
              <a:rPr lang="zh-CN" altLang="en-US" b="0" i="0" dirty="0">
                <a:solidFill>
                  <a:srgbClr val="000000"/>
                </a:solidFill>
                <a:effectLst/>
                <a:latin typeface="Microsoft YaHei" panose="020B0503020204020204" pitchFamily="34" charset="-122"/>
                <a:ea typeface="Microsoft YaHei" panose="020B0503020204020204" pitchFamily="34" charset="-122"/>
              </a:rPr>
              <a:t>卫生保健工作者；重症监护病房和非重症监护病房床位； 卫生保健机构中的分诊； 个人防护装备库存； 根据国家标准和危机护理标准对</a:t>
            </a:r>
            <a:r>
              <a:rPr lang="en-US" altLang="zh-CN" b="0" i="0" dirty="0">
                <a:solidFill>
                  <a:srgbClr val="000000"/>
                </a:solidFill>
                <a:effectLst/>
                <a:latin typeface="Microsoft YaHei" panose="020B0503020204020204" pitchFamily="34" charset="-122"/>
                <a:ea typeface="Microsoft YaHei" panose="020B0503020204020204" pitchFamily="34" charset="-122"/>
              </a:rPr>
              <a:t>COVID-19</a:t>
            </a:r>
            <a:r>
              <a:rPr lang="zh-CN" altLang="en-US" b="0" i="0" dirty="0">
                <a:solidFill>
                  <a:srgbClr val="000000"/>
                </a:solidFill>
                <a:effectLst/>
                <a:latin typeface="Microsoft YaHei" panose="020B0503020204020204" pitchFamily="34" charset="-122"/>
                <a:ea typeface="Microsoft YaHei" panose="020B0503020204020204" pitchFamily="34" charset="-122"/>
              </a:rPr>
              <a:t>和非</a:t>
            </a:r>
            <a:r>
              <a:rPr lang="en-US" altLang="zh-CN" b="0" i="0" dirty="0">
                <a:solidFill>
                  <a:srgbClr val="000000"/>
                </a:solidFill>
                <a:effectLst/>
                <a:latin typeface="Microsoft YaHei" panose="020B0503020204020204" pitchFamily="34" charset="-122"/>
                <a:ea typeface="Microsoft YaHei" panose="020B0503020204020204" pitchFamily="34" charset="-122"/>
              </a:rPr>
              <a:t>COVID-19</a:t>
            </a:r>
            <a:r>
              <a:rPr lang="zh-CN" altLang="en-US" b="0" i="0" dirty="0">
                <a:solidFill>
                  <a:srgbClr val="000000"/>
                </a:solidFill>
                <a:effectLst/>
                <a:latin typeface="Microsoft YaHei" panose="020B0503020204020204" pitchFamily="34" charset="-122"/>
                <a:ea typeface="Microsoft YaHei" panose="020B0503020204020204" pitchFamily="34" charset="-122"/>
              </a:rPr>
              <a:t>患者的治疗； 卫生人力。</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3. </a:t>
            </a:r>
            <a:r>
              <a:rPr kumimoji="0" lang="zh-CN" altLang="en-US" sz="1200" b="1" i="0" u="none" strike="noStrike" kern="1200" cap="none" spc="0" normalizeH="0" baseline="0" noProof="0" dirty="0">
                <a:ln>
                  <a:noFill/>
                </a:ln>
                <a:solidFill>
                  <a:prstClr val="black"/>
                </a:solidFill>
                <a:effectLst/>
                <a:uLnTx/>
                <a:uFillTx/>
                <a:latin typeface="+mn-lt"/>
                <a:ea typeface="+mn-ea"/>
                <a:cs typeface="+mn-cs"/>
              </a:rPr>
              <a:t>公共卫生能力：</a:t>
            </a:r>
            <a:r>
              <a:rPr kumimoji="0" lang="en-GB"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疑似新病例的识别和检测率，新确诊病例的隔离，接触者的识别和隔离，调查疑似病例和聚集性病例的公共卫生快速反应小组的数量。</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4. </a:t>
            </a:r>
            <a:r>
              <a:rPr kumimoji="0" lang="zh-CN" altLang="en-US" sz="1200" b="1" i="0" u="none" strike="noStrike" kern="1200" cap="none" spc="0" normalizeH="0" baseline="0" noProof="0" dirty="0">
                <a:ln>
                  <a:noFill/>
                </a:ln>
                <a:solidFill>
                  <a:prstClr val="black"/>
                </a:solidFill>
                <a:effectLst/>
                <a:uLnTx/>
                <a:uFillTx/>
                <a:latin typeface="+mn-lt"/>
                <a:ea typeface="+mn-ea"/>
                <a:cs typeface="+mn-cs"/>
              </a:rPr>
              <a:t>有效药物干预措施的可得性：</a:t>
            </a:r>
            <a:r>
              <a:rPr kumimoji="0" lang="en-GB" sz="1200" b="0" i="0" u="none" strike="noStrike" kern="1200" cap="none" spc="0" normalizeH="0" baseline="0" noProof="0" dirty="0">
                <a:ln>
                  <a:noFill/>
                </a:ln>
                <a:solidFill>
                  <a:prstClr val="black"/>
                </a:solidFill>
                <a:effectLst/>
                <a:uLnTx/>
                <a:uFillTx/>
                <a:latin typeface="+mn-lt"/>
                <a:ea typeface="+mn-ea"/>
                <a:cs typeface="+mn-cs"/>
              </a:rPr>
              <a:t> </a:t>
            </a:r>
            <a:r>
              <a:rPr lang="zh-CN" altLang="en-US" b="0" i="0" dirty="0">
                <a:solidFill>
                  <a:srgbClr val="000000"/>
                </a:solidFill>
                <a:effectLst/>
                <a:latin typeface="Microsoft YaHei" panose="020B0503020204020204" pitchFamily="34" charset="-122"/>
                <a:ea typeface="Microsoft YaHei" panose="020B0503020204020204" pitchFamily="34" charset="-122"/>
              </a:rPr>
              <a:t>目前尚无</a:t>
            </a:r>
            <a:r>
              <a:rPr lang="en-US" altLang="zh-CN" b="0" i="0" dirty="0">
                <a:solidFill>
                  <a:srgbClr val="000000"/>
                </a:solidFill>
                <a:effectLst/>
                <a:latin typeface="Microsoft YaHei" panose="020B0503020204020204" pitchFamily="34" charset="-122"/>
                <a:ea typeface="Microsoft YaHei" panose="020B0503020204020204" pitchFamily="34" charset="-122"/>
              </a:rPr>
              <a:t>COVID-19</a:t>
            </a:r>
            <a:r>
              <a:rPr lang="zh-CN" altLang="en-US" b="0" i="0" dirty="0">
                <a:solidFill>
                  <a:srgbClr val="000000"/>
                </a:solidFill>
                <a:effectLst/>
                <a:latin typeface="Microsoft YaHei" panose="020B0503020204020204" pitchFamily="34" charset="-122"/>
                <a:ea typeface="Microsoft YaHei" panose="020B0503020204020204" pitchFamily="34" charset="-122"/>
              </a:rPr>
              <a:t>特异性疗法或疫苗。世卫组织正在与国际伙伴合作，实施临床试验方案，以开发针对</a:t>
            </a:r>
            <a:r>
              <a:rPr lang="en-US" altLang="zh-CN" b="0" i="0" dirty="0">
                <a:solidFill>
                  <a:srgbClr val="000000"/>
                </a:solidFill>
                <a:effectLst/>
                <a:latin typeface="Microsoft YaHei" panose="020B0503020204020204" pitchFamily="34" charset="-122"/>
                <a:ea typeface="Microsoft YaHei" panose="020B0503020204020204" pitchFamily="34" charset="-122"/>
              </a:rPr>
              <a:t>COVID-19</a:t>
            </a:r>
            <a:r>
              <a:rPr lang="zh-CN" altLang="en-US" b="0" i="0" dirty="0">
                <a:solidFill>
                  <a:srgbClr val="000000"/>
                </a:solidFill>
                <a:effectLst/>
                <a:latin typeface="Microsoft YaHei" panose="020B0503020204020204" pitchFamily="34" charset="-122"/>
                <a:ea typeface="Microsoft YaHei" panose="020B0503020204020204" pitchFamily="34" charset="-122"/>
              </a:rPr>
              <a:t>的特定治疗方法和疫苗。在未来获得安全有效的药物工具，对决定实施或取消公共卫生和社会措施至关重要。</a:t>
            </a:r>
            <a:endParaRPr kumimoji="0" lang="en-GB"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如何在各国政府间开展这项工作呢</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共识协议。</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太长了？ 好处。确保考虑到各种差异和不同现实。</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反向顺序。国家以下各级</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城市规划人员</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将此项添加到风险通报中</a:t>
            </a:r>
            <a:r>
              <a:rPr kumimoji="0" lang="en-US" altLang="zh-CN" sz="1200" b="0" i="0" u="none" strike="noStrike" kern="1200" cap="none" spc="0" normalizeH="0" baseline="0" noProof="0" dirty="0">
                <a:ln>
                  <a:noFill/>
                </a:ln>
                <a:solidFill>
                  <a:prstClr val="black"/>
                </a:solidFill>
                <a:effectLst/>
                <a:uLnTx/>
                <a:uFillTx/>
                <a:latin typeface="+mn-lt"/>
                <a:ea typeface="+mn-ea"/>
                <a:cs typeface="+mn-cs"/>
              </a:rPr>
              <a:t>——</a:t>
            </a:r>
            <a:r>
              <a:rPr kumimoji="0" lang="zh-CN" altLang="en-US" sz="1200" b="0" i="0" u="none" strike="noStrike" kern="1200" cap="none" spc="0" normalizeH="0" baseline="0" noProof="0" dirty="0">
                <a:ln>
                  <a:noFill/>
                </a:ln>
                <a:solidFill>
                  <a:prstClr val="black"/>
                </a:solidFill>
                <a:effectLst/>
                <a:uLnTx/>
                <a:uFillTx/>
                <a:latin typeface="+mn-lt"/>
                <a:ea typeface="+mn-ea"/>
                <a:cs typeface="+mn-cs"/>
              </a:rPr>
              <a:t>国家、区域和地方利益攸关方</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16</a:t>
            </a:fld>
            <a:endParaRPr lang="en-GB"/>
          </a:p>
        </p:txBody>
      </p:sp>
    </p:spTree>
    <p:extLst>
      <p:ext uri="{BB962C8B-B14F-4D97-AF65-F5344CB8AC3E}">
        <p14:creationId xmlns:p14="http://schemas.microsoft.com/office/powerpoint/2010/main" val="328283293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sp>
        <p:nvSpPr>
          <p:cNvPr id="2" name="Holder 2"/>
          <p:cNvSpPr>
            <a:spLocks noGrp="1"/>
          </p:cNvSpPr>
          <p:nvPr>
            <p:ph type="ctrTitle"/>
          </p:nvPr>
        </p:nvSpPr>
        <p:spPr>
          <a:xfrm>
            <a:off x="212741" y="-6095"/>
            <a:ext cx="10267916" cy="55880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604010" y="4238752"/>
            <a:ext cx="7485380" cy="18923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65580" y="7325423"/>
            <a:ext cx="1542415" cy="166712"/>
          </a:xfrm>
        </p:spPr>
        <p:txBody>
          <a:bodyPr lIns="0" tIns="0" rIns="0" bIns="0"/>
          <a:lstStyle>
            <a:lvl1pPr>
              <a:defRPr sz="1100" b="1" i="0">
                <a:solidFill>
                  <a:schemeClr val="bg1"/>
                </a:solidFill>
                <a:latin typeface="Arial"/>
                <a:cs typeface="Arial"/>
              </a:defRPr>
            </a:lvl1pPr>
          </a:lstStyle>
          <a:p>
            <a:pPr marL="12700">
              <a:lnSpc>
                <a:spcPts val="1315"/>
              </a:lnSpc>
            </a:pPr>
            <a:r>
              <a:rPr lang="zh-CN" altLang="en-US" spc="-45" dirty="0"/>
              <a:t>桌面演习</a:t>
            </a:r>
            <a:endParaRPr spc="-40"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a:xfrm>
            <a:off x="9998389" y="7304049"/>
            <a:ext cx="539750" cy="166712"/>
          </a:xfrm>
        </p:spPr>
        <p:txBody>
          <a:bodyPr lIns="0" tIns="0" rIns="0" bIns="0"/>
          <a:lstStyle>
            <a:lvl1pPr>
              <a:defRPr sz="1100" b="1" i="0">
                <a:solidFill>
                  <a:schemeClr val="bg1"/>
                </a:solidFill>
                <a:latin typeface="Arial"/>
                <a:cs typeface="Arial"/>
              </a:defRPr>
            </a:lvl1pPr>
          </a:lstStyle>
          <a:p>
            <a:pPr marL="12700">
              <a:lnSpc>
                <a:spcPts val="1315"/>
              </a:lnSpc>
            </a:pPr>
            <a:r>
              <a:rPr lang="zh-CN" altLang="en-US" spc="-30" dirty="0"/>
              <a:t>第</a:t>
            </a:r>
            <a:fld id="{81D60167-4931-47E6-BA6A-407CBD079E47}" type="slidenum">
              <a:rPr smtClean="0"/>
              <a:t>‹#›</a:t>
            </a:fld>
            <a:r>
              <a:rPr lang="zh-CN" altLang="en-US" dirty="0"/>
              <a:t>页</a:t>
            </a:r>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736564" y="402990"/>
            <a:ext cx="9223058" cy="1463029"/>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736565" y="1855506"/>
            <a:ext cx="4523809"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736565" y="2764861"/>
            <a:ext cx="4523809"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5413534" y="1855506"/>
            <a:ext cx="4546088"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5413534" y="2764861"/>
            <a:ext cx="4546088"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7 December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182272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7 December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172356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7 December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458019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4546088" y="1089825"/>
            <a:ext cx="5413534" cy="5379038"/>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7 December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088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4546088" y="1089825"/>
            <a:ext cx="5413534" cy="5379038"/>
          </a:xfrm>
        </p:spPr>
        <p:txBody>
          <a:bodyPr/>
          <a:lstStyle>
            <a:lvl1pPr marL="0" indent="0">
              <a:buNone/>
              <a:defRPr sz="2807"/>
            </a:lvl1pPr>
            <a:lvl2pPr marL="401010" indent="0">
              <a:buNone/>
              <a:defRPr sz="2456"/>
            </a:lvl2pPr>
            <a:lvl3pPr marL="802020" indent="0">
              <a:buNone/>
              <a:defRPr sz="2105"/>
            </a:lvl3pPr>
            <a:lvl4pPr marL="1203030" indent="0">
              <a:buNone/>
              <a:defRPr sz="1754"/>
            </a:lvl4pPr>
            <a:lvl5pPr marL="1604040" indent="0">
              <a:buNone/>
              <a:defRPr sz="1754"/>
            </a:lvl5pPr>
            <a:lvl6pPr marL="2005051" indent="0">
              <a:buNone/>
              <a:defRPr sz="1754"/>
            </a:lvl6pPr>
            <a:lvl7pPr marL="2406061" indent="0">
              <a:buNone/>
              <a:defRPr sz="1754"/>
            </a:lvl7pPr>
            <a:lvl8pPr marL="2807071" indent="0">
              <a:buNone/>
              <a:defRPr sz="1754"/>
            </a:lvl8pPr>
            <a:lvl9pPr marL="3208081" indent="0">
              <a:buNone/>
              <a:defRPr sz="1754"/>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7 December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401764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7 December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05317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7652465" y="402990"/>
            <a:ext cx="2305764" cy="641454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735171" y="402990"/>
            <a:ext cx="6783626" cy="641454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7 December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13131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6452"/>
            <a:ext cx="9089390" cy="73928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8752"/>
            <a:ext cx="7485380"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08632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56567"/>
          </a:xfrm>
        </p:spPr>
        <p:txBody>
          <a:bodyPr lIns="0" tIns="0" rIns="0" bIns="0"/>
          <a:lstStyle>
            <a:lvl1pPr>
              <a:defRPr sz="1666"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499802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sz="half" idx="2"/>
          </p:nvPr>
        </p:nvSpPr>
        <p:spPr>
          <a:xfrm>
            <a:off x="534671" y="1740917"/>
            <a:ext cx="4651629"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2" y="1740917"/>
            <a:ext cx="4651629" cy="29263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7" name="Holder 7"/>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21376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43"/>
                </a:lnTo>
                <a:lnTo>
                  <a:pt x="10693400" y="67424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6973"/>
            <a:ext cx="10690720" cy="305874"/>
          </a:xfrm>
          <a:prstGeom prst="rect">
            <a:avLst/>
          </a:prstGeom>
          <a:blipFill>
            <a:blip r:embed="rId2" cstate="print"/>
            <a:stretch>
              <a:fillRect/>
            </a:stretch>
          </a:blipFill>
        </p:spPr>
        <p:txBody>
          <a:bodyPr wrap="square" lIns="0" tIns="0" rIns="0" bIns="0" rtlCol="0"/>
          <a:lstStyle/>
          <a:p>
            <a:endParaRPr/>
          </a:p>
        </p:txBody>
      </p:sp>
      <p:sp>
        <p:nvSpPr>
          <p:cNvPr id="18" name="bg object 18"/>
          <p:cNvSpPr/>
          <p:nvPr/>
        </p:nvSpPr>
        <p:spPr>
          <a:xfrm>
            <a:off x="5308" y="7284135"/>
            <a:ext cx="10688320" cy="278765"/>
          </a:xfrm>
          <a:custGeom>
            <a:avLst/>
            <a:gdLst/>
            <a:ahLst/>
            <a:cxnLst/>
            <a:rect l="l" t="t" r="r" b="b"/>
            <a:pathLst>
              <a:path w="10688320" h="278765">
                <a:moveTo>
                  <a:pt x="10688091" y="0"/>
                </a:moveTo>
                <a:lnTo>
                  <a:pt x="0" y="0"/>
                </a:lnTo>
                <a:lnTo>
                  <a:pt x="0" y="278714"/>
                </a:lnTo>
                <a:lnTo>
                  <a:pt x="10688091" y="278714"/>
                </a:lnTo>
                <a:lnTo>
                  <a:pt x="10688091" y="0"/>
                </a:lnTo>
                <a:close/>
              </a:path>
            </a:pathLst>
          </a:custGeom>
          <a:solidFill>
            <a:srgbClr val="595959"/>
          </a:solidFill>
        </p:spPr>
        <p:txBody>
          <a:bodyPr wrap="square" lIns="0" tIns="0" rIns="0" bIns="0" rtlCol="0"/>
          <a:lstStyle/>
          <a:p>
            <a:endParaRPr/>
          </a:p>
        </p:txBody>
      </p:sp>
      <p:sp>
        <p:nvSpPr>
          <p:cNvPr id="19" name="bg object 19"/>
          <p:cNvSpPr/>
          <p:nvPr/>
        </p:nvSpPr>
        <p:spPr>
          <a:xfrm>
            <a:off x="2692063" y="7256973"/>
            <a:ext cx="3675856" cy="305874"/>
          </a:xfrm>
          <a:prstGeom prst="rect">
            <a:avLst/>
          </a:prstGeom>
          <a:blipFill>
            <a:blip r:embed="rId3" cstate="print"/>
            <a:stretch>
              <a:fillRect/>
            </a:stretch>
          </a:blipFill>
        </p:spPr>
        <p:txBody>
          <a:bodyPr wrap="square" lIns="0" tIns="0" rIns="0" bIns="0" rtlCol="0"/>
          <a:lstStyle/>
          <a:p>
            <a:endParaRPr/>
          </a:p>
        </p:txBody>
      </p:sp>
      <p:sp>
        <p:nvSpPr>
          <p:cNvPr id="20" name="bg object 20"/>
          <p:cNvSpPr/>
          <p:nvPr/>
        </p:nvSpPr>
        <p:spPr>
          <a:xfrm>
            <a:off x="2713680"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49C7FF"/>
          </a:solidFill>
        </p:spPr>
        <p:txBody>
          <a:bodyPr wrap="square" lIns="0" tIns="0" rIns="0" bIns="0" rtlCol="0"/>
          <a:lstStyle/>
          <a:p>
            <a:endParaRPr/>
          </a:p>
        </p:txBody>
      </p:sp>
      <p:sp>
        <p:nvSpPr>
          <p:cNvPr id="21" name="bg object 21"/>
          <p:cNvSpPr/>
          <p:nvPr/>
        </p:nvSpPr>
        <p:spPr>
          <a:xfrm>
            <a:off x="2512948" y="7256973"/>
            <a:ext cx="3675849" cy="305874"/>
          </a:xfrm>
          <a:prstGeom prst="rect">
            <a:avLst/>
          </a:prstGeom>
          <a:blipFill>
            <a:blip r:embed="rId4" cstate="print"/>
            <a:stretch>
              <a:fillRect/>
            </a:stretch>
          </a:blipFill>
        </p:spPr>
        <p:txBody>
          <a:bodyPr wrap="square" lIns="0" tIns="0" rIns="0" bIns="0" rtlCol="0"/>
          <a:lstStyle/>
          <a:p>
            <a:endParaRPr/>
          </a:p>
        </p:txBody>
      </p:sp>
      <p:sp>
        <p:nvSpPr>
          <p:cNvPr id="22" name="bg object 22"/>
          <p:cNvSpPr/>
          <p:nvPr/>
        </p:nvSpPr>
        <p:spPr>
          <a:xfrm>
            <a:off x="2535057"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008FCE"/>
          </a:solidFill>
        </p:spPr>
        <p:txBody>
          <a:bodyPr wrap="square" lIns="0" tIns="0" rIns="0" bIns="0" rtlCol="0"/>
          <a:lstStyle/>
          <a:p>
            <a:endParaRPr/>
          </a:p>
        </p:txBody>
      </p:sp>
      <p:sp>
        <p:nvSpPr>
          <p:cNvPr id="23" name="bg object 23"/>
          <p:cNvSpPr/>
          <p:nvPr/>
        </p:nvSpPr>
        <p:spPr>
          <a:xfrm>
            <a:off x="1058646" y="7250251"/>
            <a:ext cx="3756056" cy="312596"/>
          </a:xfrm>
          <a:prstGeom prst="rect">
            <a:avLst/>
          </a:prstGeom>
          <a:blipFill>
            <a:blip r:embed="rId5" cstate="print"/>
            <a:stretch>
              <a:fillRect/>
            </a:stretch>
          </a:blipFill>
        </p:spPr>
        <p:txBody>
          <a:bodyPr wrap="square" lIns="0" tIns="0" rIns="0" bIns="0" rtlCol="0"/>
          <a:lstStyle/>
          <a:p>
            <a:endParaRPr/>
          </a:p>
        </p:txBody>
      </p:sp>
      <p:sp>
        <p:nvSpPr>
          <p:cNvPr id="24" name="bg object 24"/>
          <p:cNvSpPr/>
          <p:nvPr/>
        </p:nvSpPr>
        <p:spPr>
          <a:xfrm>
            <a:off x="1081180" y="7277460"/>
            <a:ext cx="3664585" cy="285115"/>
          </a:xfrm>
          <a:custGeom>
            <a:avLst/>
            <a:gdLst/>
            <a:ahLst/>
            <a:cxnLst/>
            <a:rect l="l" t="t" r="r" b="b"/>
            <a:pathLst>
              <a:path w="3664585" h="285115">
                <a:moveTo>
                  <a:pt x="3550983" y="0"/>
                </a:moveTo>
                <a:lnTo>
                  <a:pt x="0" y="0"/>
                </a:lnTo>
                <a:lnTo>
                  <a:pt x="0" y="285076"/>
                </a:lnTo>
                <a:lnTo>
                  <a:pt x="3664343" y="285076"/>
                </a:lnTo>
                <a:lnTo>
                  <a:pt x="3664343" y="142532"/>
                </a:lnTo>
                <a:lnTo>
                  <a:pt x="3550983" y="0"/>
                </a:lnTo>
                <a:close/>
              </a:path>
            </a:pathLst>
          </a:custGeom>
          <a:solidFill>
            <a:srgbClr val="006A97"/>
          </a:solidFill>
        </p:spPr>
        <p:txBody>
          <a:bodyPr wrap="square" lIns="0" tIns="0" rIns="0" bIns="0" rtlCol="0"/>
          <a:lstStyle/>
          <a:p>
            <a:endParaRPr/>
          </a:p>
        </p:txBody>
      </p:sp>
      <p:sp>
        <p:nvSpPr>
          <p:cNvPr id="25" name="bg object 25"/>
          <p:cNvSpPr/>
          <p:nvPr/>
        </p:nvSpPr>
        <p:spPr>
          <a:xfrm>
            <a:off x="866165" y="7250251"/>
            <a:ext cx="3756050" cy="312596"/>
          </a:xfrm>
          <a:prstGeom prst="rect">
            <a:avLst/>
          </a:prstGeom>
          <a:blipFill>
            <a:blip r:embed="rId6" cstate="print"/>
            <a:stretch>
              <a:fillRect/>
            </a:stretch>
          </a:blipFill>
        </p:spPr>
        <p:txBody>
          <a:bodyPr wrap="square" lIns="0" tIns="0" rIns="0" bIns="0" rtlCol="0"/>
          <a:lstStyle/>
          <a:p>
            <a:endParaRPr/>
          </a:p>
        </p:txBody>
      </p:sp>
      <p:sp>
        <p:nvSpPr>
          <p:cNvPr id="26" name="bg object 26"/>
          <p:cNvSpPr/>
          <p:nvPr/>
        </p:nvSpPr>
        <p:spPr>
          <a:xfrm>
            <a:off x="887428" y="7277460"/>
            <a:ext cx="3664585" cy="274955"/>
          </a:xfrm>
          <a:custGeom>
            <a:avLst/>
            <a:gdLst/>
            <a:ahLst/>
            <a:cxnLst/>
            <a:rect l="l" t="t" r="r" b="b"/>
            <a:pathLst>
              <a:path w="3664585" h="274954">
                <a:moveTo>
                  <a:pt x="3555199" y="0"/>
                </a:moveTo>
                <a:lnTo>
                  <a:pt x="0" y="0"/>
                </a:lnTo>
                <a:lnTo>
                  <a:pt x="0" y="274459"/>
                </a:lnTo>
                <a:lnTo>
                  <a:pt x="3664343" y="274459"/>
                </a:lnTo>
                <a:lnTo>
                  <a:pt x="3664343" y="137236"/>
                </a:lnTo>
                <a:lnTo>
                  <a:pt x="3555199" y="0"/>
                </a:lnTo>
                <a:close/>
              </a:path>
            </a:pathLst>
          </a:custGeom>
          <a:solidFill>
            <a:srgbClr val="005D85"/>
          </a:solidFill>
        </p:spPr>
        <p:txBody>
          <a:bodyPr wrap="square" lIns="0" tIns="0" rIns="0" bIns="0" rtlCol="0"/>
          <a:lstStyle/>
          <a:p>
            <a:endParaRPr/>
          </a:p>
        </p:txBody>
      </p:sp>
      <p:sp>
        <p:nvSpPr>
          <p:cNvPr id="27" name="bg object 27"/>
          <p:cNvSpPr/>
          <p:nvPr/>
        </p:nvSpPr>
        <p:spPr>
          <a:xfrm>
            <a:off x="157727" y="7250251"/>
            <a:ext cx="1849952" cy="312596"/>
          </a:xfrm>
          <a:prstGeom prst="rect">
            <a:avLst/>
          </a:prstGeom>
          <a:blipFill>
            <a:blip r:embed="rId7" cstate="print"/>
            <a:stretch>
              <a:fillRect/>
            </a:stretch>
          </a:blipFill>
        </p:spPr>
        <p:txBody>
          <a:bodyPr wrap="square" lIns="0" tIns="0" rIns="0" bIns="0" rtlCol="0"/>
          <a:lstStyle/>
          <a:p>
            <a:endParaRPr/>
          </a:p>
        </p:txBody>
      </p:sp>
      <p:sp>
        <p:nvSpPr>
          <p:cNvPr id="28" name="bg object 28"/>
          <p:cNvSpPr/>
          <p:nvPr/>
        </p:nvSpPr>
        <p:spPr>
          <a:xfrm>
            <a:off x="18014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D86422"/>
          </a:solidFill>
        </p:spPr>
        <p:txBody>
          <a:bodyPr wrap="square" lIns="0" tIns="0" rIns="0" bIns="0" rtlCol="0"/>
          <a:lstStyle/>
          <a:p>
            <a:endParaRPr/>
          </a:p>
        </p:txBody>
      </p:sp>
      <p:sp>
        <p:nvSpPr>
          <p:cNvPr id="29" name="bg object 29"/>
          <p:cNvSpPr/>
          <p:nvPr/>
        </p:nvSpPr>
        <p:spPr>
          <a:xfrm>
            <a:off x="0" y="7250251"/>
            <a:ext cx="1828571" cy="312596"/>
          </a:xfrm>
          <a:prstGeom prst="rect">
            <a:avLst/>
          </a:prstGeom>
          <a:blipFill>
            <a:blip r:embed="rId8" cstate="print"/>
            <a:stretch>
              <a:fillRect/>
            </a:stretch>
          </a:blipFill>
        </p:spPr>
        <p:txBody>
          <a:bodyPr wrap="square" lIns="0" tIns="0" rIns="0" bIns="0" rtlCol="0"/>
          <a:lstStyle/>
          <a:p>
            <a:endParaRPr/>
          </a:p>
        </p:txBody>
      </p:sp>
      <p:sp>
        <p:nvSpPr>
          <p:cNvPr id="30" name="bg object 30"/>
          <p:cNvSpPr/>
          <p:nvPr/>
        </p:nvSpPr>
        <p:spPr>
          <a:xfrm>
            <a:off x="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7569198"/>
          </a:xfrm>
          <a:prstGeom prst="rect">
            <a:avLst/>
          </a:prstGeom>
          <a:blipFill>
            <a:blip r:embed="rId2" cstate="print"/>
            <a:stretch>
              <a:fillRect/>
            </a:stretch>
          </a:blipFill>
        </p:spPr>
        <p:txBody>
          <a:bodyPr wrap="square" lIns="0" tIns="0" rIns="0" bIns="0" rtlCol="0"/>
          <a:lstStyle/>
          <a:p>
            <a:endParaRPr sz="1579"/>
          </a:p>
        </p:txBody>
      </p:sp>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5" name="Holder 5"/>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894470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4" name="Holder 4"/>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3077509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0" y="674249"/>
                </a:moveTo>
                <a:lnTo>
                  <a:pt x="0" y="0"/>
                </a:lnTo>
                <a:lnTo>
                  <a:pt x="10693400" y="0"/>
                </a:lnTo>
                <a:lnTo>
                  <a:pt x="10693400" y="674249"/>
                </a:lnTo>
                <a:lnTo>
                  <a:pt x="0" y="674249"/>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1" y="7284139"/>
            <a:ext cx="10688320" cy="285115"/>
          </a:xfrm>
          <a:custGeom>
            <a:avLst/>
            <a:gdLst/>
            <a:ahLst/>
            <a:cxnLst/>
            <a:rect l="l" t="t" r="r" b="b"/>
            <a:pathLst>
              <a:path w="10688320" h="285115">
                <a:moveTo>
                  <a:pt x="0" y="0"/>
                </a:moveTo>
                <a:lnTo>
                  <a:pt x="10688088" y="0"/>
                </a:lnTo>
                <a:lnTo>
                  <a:pt x="10688088" y="285059"/>
                </a:lnTo>
                <a:lnTo>
                  <a:pt x="0" y="285059"/>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7" y="7277460"/>
            <a:ext cx="3664585" cy="285115"/>
          </a:xfrm>
          <a:custGeom>
            <a:avLst/>
            <a:gdLst/>
            <a:ahLst/>
            <a:cxnLst/>
            <a:rect l="l" t="t" r="r" b="b"/>
            <a:pathLst>
              <a:path w="3664585" h="285115">
                <a:moveTo>
                  <a:pt x="3521808" y="0"/>
                </a:moveTo>
                <a:lnTo>
                  <a:pt x="0" y="0"/>
                </a:lnTo>
                <a:lnTo>
                  <a:pt x="0" y="285074"/>
                </a:lnTo>
                <a:lnTo>
                  <a:pt x="3664343" y="285074"/>
                </a:lnTo>
                <a:lnTo>
                  <a:pt x="3664343" y="142539"/>
                </a:lnTo>
                <a:lnTo>
                  <a:pt x="3521808"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13" y="0"/>
                </a:moveTo>
                <a:lnTo>
                  <a:pt x="0" y="0"/>
                </a:lnTo>
                <a:lnTo>
                  <a:pt x="0" y="274458"/>
                </a:lnTo>
                <a:lnTo>
                  <a:pt x="3664342" y="274458"/>
                </a:lnTo>
                <a:lnTo>
                  <a:pt x="3664342" y="137229"/>
                </a:lnTo>
                <a:lnTo>
                  <a:pt x="3527113"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2" y="7277460"/>
            <a:ext cx="1758314" cy="294005"/>
          </a:xfrm>
          <a:custGeom>
            <a:avLst/>
            <a:gdLst/>
            <a:ahLst/>
            <a:cxnLst/>
            <a:rect l="l" t="t" r="r" b="b"/>
            <a:pathLst>
              <a:path w="1758314" h="294004">
                <a:moveTo>
                  <a:pt x="1611295" y="0"/>
                </a:moveTo>
                <a:lnTo>
                  <a:pt x="0" y="0"/>
                </a:lnTo>
                <a:lnTo>
                  <a:pt x="0" y="293483"/>
                </a:lnTo>
                <a:lnTo>
                  <a:pt x="1758036" y="293483"/>
                </a:lnTo>
                <a:lnTo>
                  <a:pt x="1758036" y="146741"/>
                </a:lnTo>
                <a:lnTo>
                  <a:pt x="1611295"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4" y="0"/>
                </a:moveTo>
                <a:lnTo>
                  <a:pt x="0" y="0"/>
                </a:lnTo>
                <a:lnTo>
                  <a:pt x="0" y="293483"/>
                </a:lnTo>
                <a:lnTo>
                  <a:pt x="1758037" y="293483"/>
                </a:lnTo>
                <a:lnTo>
                  <a:pt x="1758037" y="146741"/>
                </a:lnTo>
                <a:lnTo>
                  <a:pt x="1611294"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sz="half" idx="2"/>
          </p:nvPr>
        </p:nvSpPr>
        <p:spPr>
          <a:xfrm>
            <a:off x="470462" y="1853691"/>
            <a:ext cx="3965575" cy="4432935"/>
          </a:xfrm>
          <a:prstGeom prst="rect">
            <a:avLst/>
          </a:prstGeom>
        </p:spPr>
        <p:txBody>
          <a:bodyPr wrap="square" lIns="0" tIns="0" rIns="0" bIns="0">
            <a:spAutoFit/>
          </a:bodyPr>
          <a:lstStyle>
            <a:lvl1pPr>
              <a:defRPr sz="2800" b="0" i="0">
                <a:solidFill>
                  <a:schemeClr val="tx1"/>
                </a:solidFill>
                <a:latin typeface="Arial"/>
                <a:cs typeface="Arial"/>
              </a:defRPr>
            </a:lvl1pPr>
          </a:lstStyle>
          <a:p>
            <a:endParaRPr/>
          </a:p>
        </p:txBody>
      </p:sp>
      <p:sp>
        <p:nvSpPr>
          <p:cNvPr id="4" name="Holder 4"/>
          <p:cNvSpPr>
            <a:spLocks noGrp="1"/>
          </p:cNvSpPr>
          <p:nvPr>
            <p:ph sz="half" idx="3"/>
          </p:nvPr>
        </p:nvSpPr>
        <p:spPr>
          <a:xfrm>
            <a:off x="5507101" y="1740916"/>
            <a:ext cx="4651629" cy="499567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7" name="Holder 7"/>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5" name="Holder 5"/>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4" name="Holder 4"/>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pic>
        <p:nvPicPr>
          <p:cNvPr id="7" name="图片 6">
            <a:extLst>
              <a:ext uri="{FF2B5EF4-FFF2-40B4-BE49-F238E27FC236}">
                <a16:creationId xmlns:a16="http://schemas.microsoft.com/office/drawing/2014/main" id="{3FEC87AF-5EC3-4A76-9F69-0F4AF27495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0829" y="6592696"/>
            <a:ext cx="2247377" cy="6971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336675" y="1238756"/>
            <a:ext cx="8020050" cy="2635203"/>
          </a:xfrm>
        </p:spPr>
        <p:txBody>
          <a:bodyPr anchor="b"/>
          <a:lstStyle>
            <a:lvl1pPr algn="ctr">
              <a:defRPr sz="5263"/>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336675" y="3975583"/>
            <a:ext cx="8020050" cy="1827471"/>
          </a:xfrm>
        </p:spPr>
        <p:txBody>
          <a:bodyPr/>
          <a:lstStyle>
            <a:lvl1pPr marL="0" indent="0" algn="ctr">
              <a:buNone/>
              <a:defRPr sz="2105"/>
            </a:lvl1pPr>
            <a:lvl2pPr marL="401010" indent="0" algn="ctr">
              <a:buNone/>
              <a:defRPr sz="1754"/>
            </a:lvl2pPr>
            <a:lvl3pPr marL="802020" indent="0" algn="ctr">
              <a:buNone/>
              <a:defRPr sz="1579"/>
            </a:lvl3pPr>
            <a:lvl4pPr marL="1203030" indent="0" algn="ctr">
              <a:buNone/>
              <a:defRPr sz="1403"/>
            </a:lvl4pPr>
            <a:lvl5pPr marL="1604040" indent="0" algn="ctr">
              <a:buNone/>
              <a:defRPr sz="1403"/>
            </a:lvl5pPr>
            <a:lvl6pPr marL="2005051" indent="0" algn="ctr">
              <a:buNone/>
              <a:defRPr sz="1403"/>
            </a:lvl6pPr>
            <a:lvl7pPr marL="2406061" indent="0" algn="ctr">
              <a:buNone/>
              <a:defRPr sz="1403"/>
            </a:lvl7pPr>
            <a:lvl8pPr marL="2807071" indent="0" algn="ctr">
              <a:buNone/>
              <a:defRPr sz="1403"/>
            </a:lvl8pPr>
            <a:lvl9pPr marL="3208081" indent="0" algn="ctr">
              <a:buNone/>
              <a:defRPr sz="1403"/>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7 December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725007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6676" y="-1617"/>
            <a:ext cx="10700076" cy="676432"/>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34001" y="-9102"/>
            <a:ext cx="9223058" cy="641627"/>
          </a:xfrm>
        </p:spPr>
        <p:txBody>
          <a:bodyPr>
            <a:normAutofit/>
          </a:bodyPr>
          <a:lstStyle>
            <a:lvl1pPr>
              <a:defRPr sz="3508"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735171" y="1122849"/>
            <a:ext cx="9223058" cy="56946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5312" y="7290256"/>
            <a:ext cx="10693400" cy="293730"/>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2713681" y="7290256"/>
            <a:ext cx="3585501" cy="27437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535058" y="7290256"/>
            <a:ext cx="3585501" cy="27437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081187" y="7283571"/>
            <a:ext cx="3664343" cy="285314"/>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887429" y="7283572"/>
            <a:ext cx="3664343" cy="27468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180142" y="7283571"/>
            <a:ext cx="1758037" cy="293731"/>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1" y="7283571"/>
            <a:ext cx="1758037" cy="293731"/>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167" y="7289915"/>
            <a:ext cx="729687" cy="254365"/>
          </a:xfrm>
          <a:prstGeom prst="rect">
            <a:avLst/>
          </a:prstGeom>
        </p:spPr>
        <p:txBody>
          <a:bodyPr wrap="none">
            <a:spAutoFit/>
          </a:bodyPr>
          <a:lstStyle/>
          <a:p>
            <a:pPr algn="l"/>
            <a:r>
              <a:rPr lang="zh-CN" altLang="en-US" sz="1053" b="1" i="0" dirty="0">
                <a:solidFill>
                  <a:schemeClr val="bg1"/>
                </a:solidFill>
                <a:latin typeface="Arial" panose="020B0604020202020204" pitchFamily="34" charset="0"/>
                <a:cs typeface="Arial" panose="020B0604020202020204" pitchFamily="34" charset="0"/>
              </a:rPr>
              <a:t>模拟演习</a:t>
            </a:r>
            <a:endParaRPr lang="en-US" sz="1053" b="1" i="0" dirty="0">
              <a:solidFill>
                <a:schemeClr val="bg1"/>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013948" y="7289916"/>
            <a:ext cx="3371257" cy="254365"/>
          </a:xfrm>
          <a:prstGeom prst="rect">
            <a:avLst/>
          </a:prstGeom>
        </p:spPr>
        <p:txBody>
          <a:bodyPr wrap="square">
            <a:spAutoFit/>
          </a:bodyPr>
          <a:lstStyle/>
          <a:p>
            <a:pPr algn="l"/>
            <a:r>
              <a:rPr lang="zh-CN" altLang="en-US" sz="1053" b="1" i="0" dirty="0">
                <a:solidFill>
                  <a:schemeClr val="bg1"/>
                </a:solidFill>
                <a:latin typeface="Arial" panose="020B0604020202020204" pitchFamily="34" charset="0"/>
                <a:cs typeface="Arial" panose="020B0604020202020204" pitchFamily="34" charset="0"/>
              </a:rPr>
              <a:t>新型冠状病毒（</a:t>
            </a:r>
            <a:r>
              <a:rPr lang="en-US" altLang="zh-CN" sz="1053" b="1" i="0" dirty="0">
                <a:solidFill>
                  <a:schemeClr val="bg1"/>
                </a:solidFill>
                <a:latin typeface="Arial" panose="020B0604020202020204" pitchFamily="34" charset="0"/>
                <a:cs typeface="Arial" panose="020B0604020202020204" pitchFamily="34" charset="0"/>
              </a:rPr>
              <a:t>COVID-19</a:t>
            </a:r>
            <a:r>
              <a:rPr lang="zh-CN" altLang="en-US" sz="1053" b="1" i="0" dirty="0">
                <a:solidFill>
                  <a:schemeClr val="bg1"/>
                </a:solidFill>
                <a:latin typeface="Arial" panose="020B0604020202020204" pitchFamily="34" charset="0"/>
                <a:cs typeface="Arial" panose="020B0604020202020204" pitchFamily="34" charset="0"/>
              </a:rPr>
              <a:t>）</a:t>
            </a:r>
            <a:endParaRPr lang="en-US" sz="1053" b="1" i="0" dirty="0">
              <a:solidFill>
                <a:schemeClr val="bg1"/>
              </a:solidFill>
              <a:latin typeface="Arial" panose="020B0604020202020204" pitchFamily="34" charset="0"/>
              <a:cs typeface="Arial" panose="020B0604020202020204" pitchFamily="34" charset="0"/>
            </a:endParaRP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4808055" y="7241282"/>
            <a:ext cx="3306094" cy="402990"/>
          </a:xfrm>
          <a:ln>
            <a:noFill/>
          </a:ln>
        </p:spPr>
        <p:txBody>
          <a:bodyPr/>
          <a:lstStyle>
            <a:lvl1pPr algn="l">
              <a:defRPr sz="1053" b="1">
                <a:solidFill>
                  <a:schemeClr val="bg1"/>
                </a:solidFill>
                <a:latin typeface="Arial" panose="020B0604020202020204" pitchFamily="34" charset="0"/>
                <a:cs typeface="Arial" panose="020B0604020202020204" pitchFamily="34" charset="0"/>
              </a:defRPr>
            </a:lvl1pPr>
          </a:lstStyle>
          <a:p>
            <a:r>
              <a:rPr lang="en-US" altLang="zh-CN" dirty="0"/>
              <a:t>2020</a:t>
            </a:r>
            <a:r>
              <a:rPr lang="zh-CN" altLang="en-US" dirty="0"/>
              <a:t>年</a:t>
            </a:r>
            <a:r>
              <a:rPr lang="en-US" altLang="zh-CN" dirty="0"/>
              <a:t>11</a:t>
            </a:r>
            <a:r>
              <a:rPr lang="zh-CN" altLang="en-US" dirty="0"/>
              <a:t>月</a:t>
            </a:r>
            <a:r>
              <a:rPr lang="en-US" altLang="zh-CN" dirty="0"/>
              <a:t>30</a:t>
            </a:r>
            <a:r>
              <a:rPr lang="zh-CN" altLang="en-US" dirty="0"/>
              <a:t>日</a:t>
            </a:r>
            <a:endParaRPr lang="en-US" dirty="0"/>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9149480" y="7270979"/>
            <a:ext cx="1439496" cy="254365"/>
          </a:xfrm>
          <a:prstGeom prst="rect">
            <a:avLst/>
          </a:prstGeom>
          <a:noFill/>
        </p:spPr>
        <p:txBody>
          <a:bodyPr wrap="square" rtlCol="0">
            <a:spAutoFit/>
          </a:bodyPr>
          <a:lstStyle/>
          <a:p>
            <a:pPr algn="r"/>
            <a:r>
              <a:rPr lang="zh-CN" altLang="en-US" sz="1053" b="1" dirty="0">
                <a:solidFill>
                  <a:schemeClr val="bg1"/>
                </a:solidFill>
                <a:latin typeface="Arial" panose="020B0604020202020204" pitchFamily="34" charset="0"/>
                <a:cs typeface="Arial" panose="020B0604020202020204" pitchFamily="34" charset="0"/>
              </a:rPr>
              <a:t>第</a:t>
            </a:r>
            <a:fld id="{1B4E33A6-6130-4A49-BBD8-DE9BC3CBE6A3}" type="slidenum">
              <a:rPr lang="en-US" sz="1053" b="1" smtClean="0">
                <a:solidFill>
                  <a:schemeClr val="bg1"/>
                </a:solidFill>
                <a:latin typeface="Arial" panose="020B0604020202020204" pitchFamily="34" charset="0"/>
                <a:cs typeface="Arial" panose="020B0604020202020204" pitchFamily="34" charset="0"/>
              </a:rPr>
              <a:pPr algn="r"/>
              <a:t>‹#›</a:t>
            </a:fld>
            <a:r>
              <a:rPr lang="zh-CN" altLang="en-US" sz="1053" b="1" dirty="0">
                <a:solidFill>
                  <a:schemeClr val="bg1"/>
                </a:solidFill>
                <a:latin typeface="Arial" panose="020B0604020202020204" pitchFamily="34" charset="0"/>
                <a:cs typeface="Arial" panose="020B0604020202020204" pitchFamily="34" charset="0"/>
              </a:rPr>
              <a:t>页</a:t>
            </a:r>
            <a:endParaRPr lang="en-US" sz="1053"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4690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729602" y="1887045"/>
            <a:ext cx="9223058" cy="3148576"/>
          </a:xfrm>
        </p:spPr>
        <p:txBody>
          <a:bodyPr anchor="b"/>
          <a:lstStyle>
            <a:lvl1pPr>
              <a:defRPr sz="5263"/>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729602" y="5065408"/>
            <a:ext cx="9223058" cy="1655762"/>
          </a:xfrm>
        </p:spPr>
        <p:txBody>
          <a:bodyPr/>
          <a:lstStyle>
            <a:lvl1pPr marL="0" indent="0">
              <a:buNone/>
              <a:defRPr sz="2105">
                <a:solidFill>
                  <a:schemeClr val="tx1">
                    <a:tint val="75000"/>
                  </a:schemeClr>
                </a:solidFill>
              </a:defRPr>
            </a:lvl1pPr>
            <a:lvl2pPr marL="401010" indent="0">
              <a:buNone/>
              <a:defRPr sz="1754">
                <a:solidFill>
                  <a:schemeClr val="tx1">
                    <a:tint val="75000"/>
                  </a:schemeClr>
                </a:solidFill>
              </a:defRPr>
            </a:lvl2pPr>
            <a:lvl3pPr marL="802020" indent="0">
              <a:buNone/>
              <a:defRPr sz="1579">
                <a:solidFill>
                  <a:schemeClr val="tx1">
                    <a:tint val="75000"/>
                  </a:schemeClr>
                </a:solidFill>
              </a:defRPr>
            </a:lvl3pPr>
            <a:lvl4pPr marL="1203030" indent="0">
              <a:buNone/>
              <a:defRPr sz="1403">
                <a:solidFill>
                  <a:schemeClr val="tx1">
                    <a:tint val="75000"/>
                  </a:schemeClr>
                </a:solidFill>
              </a:defRPr>
            </a:lvl4pPr>
            <a:lvl5pPr marL="1604040" indent="0">
              <a:buNone/>
              <a:defRPr sz="1403">
                <a:solidFill>
                  <a:schemeClr val="tx1">
                    <a:tint val="75000"/>
                  </a:schemeClr>
                </a:solidFill>
              </a:defRPr>
            </a:lvl5pPr>
            <a:lvl6pPr marL="2005051" indent="0">
              <a:buNone/>
              <a:defRPr sz="1403">
                <a:solidFill>
                  <a:schemeClr val="tx1">
                    <a:tint val="75000"/>
                  </a:schemeClr>
                </a:solidFill>
              </a:defRPr>
            </a:lvl6pPr>
            <a:lvl7pPr marL="2406061" indent="0">
              <a:buNone/>
              <a:defRPr sz="1403">
                <a:solidFill>
                  <a:schemeClr val="tx1">
                    <a:tint val="75000"/>
                  </a:schemeClr>
                </a:solidFill>
              </a:defRPr>
            </a:lvl7pPr>
            <a:lvl8pPr marL="2807071" indent="0">
              <a:buNone/>
              <a:defRPr sz="1403">
                <a:solidFill>
                  <a:schemeClr val="tx1">
                    <a:tint val="75000"/>
                  </a:schemeClr>
                </a:solidFill>
              </a:defRPr>
            </a:lvl8pPr>
            <a:lvl9pPr marL="3208081" indent="0">
              <a:buNone/>
              <a:defRPr sz="140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7 December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187652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735171"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5413534"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7 December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9911725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slideLayout" Target="../slideLayouts/slideLayout19.xm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20.png"/><Relationship Id="rId5" Type="http://schemas.openxmlformats.org/officeDocument/2006/relationships/slideLayout" Target="../slideLayouts/slideLayout21.xml"/><Relationship Id="rId10" Type="http://schemas.openxmlformats.org/officeDocument/2006/relationships/image" Target="../media/image19.png"/><Relationship Id="rId4" Type="http://schemas.openxmlformats.org/officeDocument/2006/relationships/slideLayout" Target="../slideLayouts/slideLayout20.xml"/><Relationship Id="rId9" Type="http://schemas.openxmlformats.org/officeDocument/2006/relationships/image" Target="../media/image1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2" name="Holder 2"/>
          <p:cNvSpPr>
            <a:spLocks noGrp="1"/>
          </p:cNvSpPr>
          <p:nvPr>
            <p:ph type="title"/>
          </p:nvPr>
        </p:nvSpPr>
        <p:spPr>
          <a:xfrm>
            <a:off x="3610922" y="11683"/>
            <a:ext cx="3471555" cy="665480"/>
          </a:xfrm>
          <a:prstGeom prst="rect">
            <a:avLst/>
          </a:prstGeom>
        </p:spPr>
        <p:txBody>
          <a:bodyPr wrap="square" lIns="0" tIns="0" rIns="0" bIns="0">
            <a:spAutoFit/>
          </a:bodyPr>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a:xfrm>
            <a:off x="889491" y="2281935"/>
            <a:ext cx="8914417" cy="2552065"/>
          </a:xfrm>
          <a:prstGeom prst="rect">
            <a:avLst/>
          </a:prstGeom>
        </p:spPr>
        <p:txBody>
          <a:bodyPr wrap="square" lIns="0" tIns="0" rIns="0" bIns="0">
            <a:spAutoFit/>
          </a:bodyPr>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65580" y="7325423"/>
            <a:ext cx="1542415"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45" dirty="0"/>
              <a:t>SIMULATION</a:t>
            </a:r>
            <a:r>
              <a:rPr spc="-125" dirty="0"/>
              <a:t> </a:t>
            </a:r>
            <a:r>
              <a:rPr spc="-40" dirty="0"/>
              <a:t>EXERCISE</a:t>
            </a:r>
          </a:p>
        </p:txBody>
      </p:sp>
      <p:sp>
        <p:nvSpPr>
          <p:cNvPr id="5" name="Holder 5"/>
          <p:cNvSpPr>
            <a:spLocks noGrp="1"/>
          </p:cNvSpPr>
          <p:nvPr>
            <p:ph type="dt" sz="half" idx="6"/>
          </p:nvPr>
        </p:nvSpPr>
        <p:spPr>
          <a:xfrm>
            <a:off x="534670" y="7039356"/>
            <a:ext cx="2459482" cy="37846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a:xfrm>
            <a:off x="9998389" y="7304049"/>
            <a:ext cx="539750"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735171" y="402990"/>
            <a:ext cx="9223058" cy="146302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735171" y="2014949"/>
            <a:ext cx="9223058" cy="48025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735171" y="7015527"/>
            <a:ext cx="2406015" cy="402990"/>
          </a:xfrm>
          <a:prstGeom prst="rect">
            <a:avLst/>
          </a:prstGeom>
        </p:spPr>
        <p:txBody>
          <a:bodyPr vert="horz" lIns="91440" tIns="45720" rIns="91440" bIns="45720" rtlCol="0" anchor="ctr"/>
          <a:lstStyle>
            <a:lvl1pPr algn="l">
              <a:defRPr sz="1053">
                <a:solidFill>
                  <a:schemeClr val="tx1">
                    <a:tint val="75000"/>
                  </a:schemeClr>
                </a:solidFill>
              </a:defRPr>
            </a:lvl1pPr>
          </a:lstStyle>
          <a:p>
            <a:fld id="{09958ADE-BA35-494E-BE53-3C61C716429B}" type="datetime3">
              <a:rPr lang="en-US" smtClean="0"/>
              <a:t>7 December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3542189" y="7015527"/>
            <a:ext cx="3609023" cy="402990"/>
          </a:xfrm>
          <a:prstGeom prst="rect">
            <a:avLst/>
          </a:prstGeom>
        </p:spPr>
        <p:txBody>
          <a:bodyPr vert="horz" lIns="91440" tIns="45720" rIns="91440" bIns="45720" rtlCol="0" anchor="ctr"/>
          <a:lstStyle>
            <a:lvl1pPr algn="ctr">
              <a:defRPr sz="1053">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7552214" y="7015527"/>
            <a:ext cx="2406015" cy="402990"/>
          </a:xfrm>
          <a:prstGeom prst="rect">
            <a:avLst/>
          </a:prstGeom>
        </p:spPr>
        <p:txBody>
          <a:bodyPr vert="horz" lIns="91440" tIns="45720" rIns="91440" bIns="45720" rtlCol="0" anchor="ctr"/>
          <a:lstStyle>
            <a:lvl1pPr algn="r">
              <a:defRPr sz="1053">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6412531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p:txStyles>
    <p:titleStyle>
      <a:lvl1pPr algn="l" defTabSz="802020" rtl="0" eaLnBrk="1" latinLnBrk="0" hangingPunct="1">
        <a:lnSpc>
          <a:spcPct val="90000"/>
        </a:lnSpc>
        <a:spcBef>
          <a:spcPct val="0"/>
        </a:spcBef>
        <a:buNone/>
        <a:defRPr sz="3859" kern="1200">
          <a:solidFill>
            <a:schemeClr val="tx1"/>
          </a:solidFill>
          <a:latin typeface="Arial" panose="020B0604020202020204" pitchFamily="34" charset="0"/>
          <a:ea typeface="+mj-ea"/>
          <a:cs typeface="Arial" panose="020B0604020202020204" pitchFamily="34" charset="0"/>
        </a:defRPr>
      </a:lvl1pPr>
    </p:titleStyle>
    <p:bodyStyle>
      <a:lvl1pPr marL="200505" indent="-200505" algn="l" defTabSz="802020" rtl="0" eaLnBrk="1" latinLnBrk="0" hangingPunct="1">
        <a:lnSpc>
          <a:spcPct val="90000"/>
        </a:lnSpc>
        <a:spcBef>
          <a:spcPts val="877"/>
        </a:spcBef>
        <a:buFont typeface="Arial" panose="020B0604020202020204" pitchFamily="34" charset="0"/>
        <a:buChar char="•"/>
        <a:defRPr sz="2456" kern="1200">
          <a:solidFill>
            <a:schemeClr val="tx1"/>
          </a:solidFill>
          <a:latin typeface="Arial" panose="020B0604020202020204" pitchFamily="34" charset="0"/>
          <a:ea typeface="+mn-ea"/>
          <a:cs typeface="Arial" panose="020B0604020202020204" pitchFamily="34" charset="0"/>
        </a:defRPr>
      </a:lvl1pPr>
      <a:lvl2pPr marL="601515" indent="-200505" algn="l" defTabSz="802020" rtl="0" eaLnBrk="1" latinLnBrk="0" hangingPunct="1">
        <a:lnSpc>
          <a:spcPct val="90000"/>
        </a:lnSpc>
        <a:spcBef>
          <a:spcPts val="439"/>
        </a:spcBef>
        <a:buFont typeface="Arial" panose="020B0604020202020204" pitchFamily="34" charset="0"/>
        <a:buChar char="•"/>
        <a:defRPr sz="2105" kern="1200">
          <a:solidFill>
            <a:schemeClr val="tx1"/>
          </a:solidFill>
          <a:latin typeface="Arial" panose="020B0604020202020204" pitchFamily="34" charset="0"/>
          <a:ea typeface="+mn-ea"/>
          <a:cs typeface="Arial" panose="020B0604020202020204" pitchFamily="34" charset="0"/>
        </a:defRPr>
      </a:lvl2pPr>
      <a:lvl3pPr marL="1002525" indent="-200505" algn="l" defTabSz="802020" rtl="0" eaLnBrk="1" latinLnBrk="0" hangingPunct="1">
        <a:lnSpc>
          <a:spcPct val="90000"/>
        </a:lnSpc>
        <a:spcBef>
          <a:spcPts val="439"/>
        </a:spcBef>
        <a:buFont typeface="Arial" panose="020B0604020202020204" pitchFamily="34" charset="0"/>
        <a:buChar char="•"/>
        <a:defRPr sz="1754" kern="1200">
          <a:solidFill>
            <a:schemeClr val="tx1"/>
          </a:solidFill>
          <a:latin typeface="Arial" panose="020B0604020202020204" pitchFamily="34" charset="0"/>
          <a:ea typeface="+mn-ea"/>
          <a:cs typeface="Arial" panose="020B0604020202020204" pitchFamily="34" charset="0"/>
        </a:defRPr>
      </a:lvl3pPr>
      <a:lvl4pPr marL="1403535"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4pPr>
      <a:lvl5pPr marL="180454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5pPr>
      <a:lvl6pPr marL="220555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56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57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58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l" defTabSz="802020" rtl="0" eaLnBrk="1" latinLnBrk="0" hangingPunct="1">
        <a:defRPr sz="1579" kern="1200">
          <a:solidFill>
            <a:schemeClr val="tx1"/>
          </a:solidFill>
          <a:latin typeface="+mn-lt"/>
          <a:ea typeface="+mn-ea"/>
          <a:cs typeface="+mn-cs"/>
        </a:defRPr>
      </a:lvl1pPr>
      <a:lvl2pPr marL="401010" algn="l" defTabSz="802020" rtl="0" eaLnBrk="1" latinLnBrk="0" hangingPunct="1">
        <a:defRPr sz="1579" kern="1200">
          <a:solidFill>
            <a:schemeClr val="tx1"/>
          </a:solidFill>
          <a:latin typeface="+mn-lt"/>
          <a:ea typeface="+mn-ea"/>
          <a:cs typeface="+mn-cs"/>
        </a:defRPr>
      </a:lvl2pPr>
      <a:lvl3pPr marL="802020" algn="l" defTabSz="802020" rtl="0" eaLnBrk="1" latinLnBrk="0" hangingPunct="1">
        <a:defRPr sz="1579" kern="1200">
          <a:solidFill>
            <a:schemeClr val="tx1"/>
          </a:solidFill>
          <a:latin typeface="+mn-lt"/>
          <a:ea typeface="+mn-ea"/>
          <a:cs typeface="+mn-cs"/>
        </a:defRPr>
      </a:lvl3pPr>
      <a:lvl4pPr marL="1203030" algn="l" defTabSz="802020" rtl="0" eaLnBrk="1" latinLnBrk="0" hangingPunct="1">
        <a:defRPr sz="1579" kern="1200">
          <a:solidFill>
            <a:schemeClr val="tx1"/>
          </a:solidFill>
          <a:latin typeface="+mn-lt"/>
          <a:ea typeface="+mn-ea"/>
          <a:cs typeface="+mn-cs"/>
        </a:defRPr>
      </a:lvl4pPr>
      <a:lvl5pPr marL="1604040" algn="l" defTabSz="802020" rtl="0" eaLnBrk="1" latinLnBrk="0" hangingPunct="1">
        <a:defRPr sz="1579" kern="1200">
          <a:solidFill>
            <a:schemeClr val="tx1"/>
          </a:solidFill>
          <a:latin typeface="+mn-lt"/>
          <a:ea typeface="+mn-ea"/>
          <a:cs typeface="+mn-cs"/>
        </a:defRPr>
      </a:lvl5pPr>
      <a:lvl6pPr marL="2005051" algn="l" defTabSz="802020" rtl="0" eaLnBrk="1" latinLnBrk="0" hangingPunct="1">
        <a:defRPr sz="1579" kern="1200">
          <a:solidFill>
            <a:schemeClr val="tx1"/>
          </a:solidFill>
          <a:latin typeface="+mn-lt"/>
          <a:ea typeface="+mn-ea"/>
          <a:cs typeface="+mn-cs"/>
        </a:defRPr>
      </a:lvl6pPr>
      <a:lvl7pPr marL="2406061" algn="l" defTabSz="802020" rtl="0" eaLnBrk="1" latinLnBrk="0" hangingPunct="1">
        <a:defRPr sz="1579" kern="1200">
          <a:solidFill>
            <a:schemeClr val="tx1"/>
          </a:solidFill>
          <a:latin typeface="+mn-lt"/>
          <a:ea typeface="+mn-ea"/>
          <a:cs typeface="+mn-cs"/>
        </a:defRPr>
      </a:lvl7pPr>
      <a:lvl8pPr marL="2807071" algn="l" defTabSz="802020" rtl="0" eaLnBrk="1" latinLnBrk="0" hangingPunct="1">
        <a:defRPr sz="1579" kern="1200">
          <a:solidFill>
            <a:schemeClr val="tx1"/>
          </a:solidFill>
          <a:latin typeface="+mn-lt"/>
          <a:ea typeface="+mn-ea"/>
          <a:cs typeface="+mn-cs"/>
        </a:defRPr>
      </a:lvl8pPr>
      <a:lvl9pPr marL="3208081" algn="l" defTabSz="802020" rtl="0" eaLnBrk="1" latinLnBrk="0" hangingPunct="1">
        <a:defRPr sz="157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0693400" cy="674920"/>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sz="1579"/>
          </a:p>
        </p:txBody>
      </p:sp>
      <p:sp>
        <p:nvSpPr>
          <p:cNvPr id="17" name="bg object 17"/>
          <p:cNvSpPr/>
          <p:nvPr/>
        </p:nvSpPr>
        <p:spPr>
          <a:xfrm>
            <a:off x="1" y="7263068"/>
            <a:ext cx="10690727" cy="30613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18" name="bg object 18"/>
          <p:cNvSpPr/>
          <p:nvPr/>
        </p:nvSpPr>
        <p:spPr>
          <a:xfrm>
            <a:off x="5312" y="7290256"/>
            <a:ext cx="10688387" cy="278938"/>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sz="1579"/>
          </a:p>
        </p:txBody>
      </p:sp>
      <p:sp>
        <p:nvSpPr>
          <p:cNvPr id="19" name="bg object 19"/>
          <p:cNvSpPr/>
          <p:nvPr/>
        </p:nvSpPr>
        <p:spPr>
          <a:xfrm>
            <a:off x="2692063" y="7263068"/>
            <a:ext cx="3675856" cy="30613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0" name="bg object 20"/>
          <p:cNvSpPr/>
          <p:nvPr/>
        </p:nvSpPr>
        <p:spPr>
          <a:xfrm>
            <a:off x="2713680"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sz="1579"/>
          </a:p>
        </p:txBody>
      </p:sp>
      <p:sp>
        <p:nvSpPr>
          <p:cNvPr id="21" name="bg object 21"/>
          <p:cNvSpPr/>
          <p:nvPr/>
        </p:nvSpPr>
        <p:spPr>
          <a:xfrm>
            <a:off x="2512949" y="7263068"/>
            <a:ext cx="3675856" cy="30613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2" name="bg object 22"/>
          <p:cNvSpPr/>
          <p:nvPr/>
        </p:nvSpPr>
        <p:spPr>
          <a:xfrm>
            <a:off x="2535057"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sz="1579"/>
          </a:p>
        </p:txBody>
      </p:sp>
      <p:sp>
        <p:nvSpPr>
          <p:cNvPr id="23" name="bg object 23"/>
          <p:cNvSpPr/>
          <p:nvPr/>
        </p:nvSpPr>
        <p:spPr>
          <a:xfrm>
            <a:off x="1058647" y="7256339"/>
            <a:ext cx="3756057" cy="31286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4" name="bg object 24"/>
          <p:cNvSpPr/>
          <p:nvPr/>
        </p:nvSpPr>
        <p:spPr>
          <a:xfrm>
            <a:off x="1081187" y="7283571"/>
            <a:ext cx="3664717" cy="285947"/>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sz="1579"/>
          </a:p>
        </p:txBody>
      </p:sp>
      <p:sp>
        <p:nvSpPr>
          <p:cNvPr id="25" name="bg object 25"/>
          <p:cNvSpPr/>
          <p:nvPr/>
        </p:nvSpPr>
        <p:spPr>
          <a:xfrm>
            <a:off x="866166" y="7256339"/>
            <a:ext cx="3756057" cy="312860"/>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6" name="bg object 26"/>
          <p:cNvSpPr/>
          <p:nvPr/>
        </p:nvSpPr>
        <p:spPr>
          <a:xfrm>
            <a:off x="887429" y="7283571"/>
            <a:ext cx="3664717" cy="274733"/>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sz="1579"/>
          </a:p>
        </p:txBody>
      </p:sp>
      <p:sp>
        <p:nvSpPr>
          <p:cNvPr id="27" name="bg object 27"/>
          <p:cNvSpPr/>
          <p:nvPr/>
        </p:nvSpPr>
        <p:spPr>
          <a:xfrm>
            <a:off x="157727" y="7256339"/>
            <a:ext cx="1849958" cy="31286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8" name="bg object 28"/>
          <p:cNvSpPr/>
          <p:nvPr/>
        </p:nvSpPr>
        <p:spPr>
          <a:xfrm>
            <a:off x="180142"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sz="1579"/>
          </a:p>
        </p:txBody>
      </p:sp>
      <p:sp>
        <p:nvSpPr>
          <p:cNvPr id="29" name="bg object 29"/>
          <p:cNvSpPr/>
          <p:nvPr/>
        </p:nvSpPr>
        <p:spPr>
          <a:xfrm>
            <a:off x="1" y="7256339"/>
            <a:ext cx="1828571" cy="312860"/>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30" name="bg object 30"/>
          <p:cNvSpPr/>
          <p:nvPr/>
        </p:nvSpPr>
        <p:spPr>
          <a:xfrm>
            <a:off x="1"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sz="1579"/>
          </a:p>
        </p:txBody>
      </p:sp>
      <p:sp>
        <p:nvSpPr>
          <p:cNvPr id="2" name="Holder 2"/>
          <p:cNvSpPr>
            <a:spLocks noGrp="1"/>
          </p:cNvSpPr>
          <p:nvPr>
            <p:ph type="title"/>
          </p:nvPr>
        </p:nvSpPr>
        <p:spPr>
          <a:xfrm>
            <a:off x="3662405" y="-88026"/>
            <a:ext cx="3368588" cy="739284"/>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92633"/>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66894" y="7342359"/>
            <a:ext cx="1558340"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13"/>
              <a:t>SIMULATION</a:t>
            </a:r>
            <a:r>
              <a:rPr lang="en-GB" spc="-31"/>
              <a:t> </a:t>
            </a:r>
            <a:r>
              <a:rPr lang="en-GB" spc="-4"/>
              <a:t>EXERCISE</a:t>
            </a:r>
            <a:endParaRPr lang="en-GB" spc="-4" dirty="0"/>
          </a:p>
        </p:txBody>
      </p:sp>
      <p:sp>
        <p:nvSpPr>
          <p:cNvPr id="5" name="Holder 5"/>
          <p:cNvSpPr>
            <a:spLocks noGrp="1"/>
          </p:cNvSpPr>
          <p:nvPr>
            <p:ph type="dt" sz="half" idx="6"/>
          </p:nvPr>
        </p:nvSpPr>
        <p:spPr>
          <a:xfrm>
            <a:off x="534670" y="7039356"/>
            <a:ext cx="2459482" cy="27723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07-Dec-20</a:t>
            </a:fld>
            <a:endParaRPr lang="en-US"/>
          </a:p>
        </p:txBody>
      </p:sp>
      <p:sp>
        <p:nvSpPr>
          <p:cNvPr id="6" name="Holder 6"/>
          <p:cNvSpPr>
            <a:spLocks noGrp="1"/>
          </p:cNvSpPr>
          <p:nvPr>
            <p:ph type="sldNum" sz="quarter" idx="7"/>
          </p:nvPr>
        </p:nvSpPr>
        <p:spPr>
          <a:xfrm>
            <a:off x="9999661" y="7322174"/>
            <a:ext cx="541909"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73080197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defRPr>
          <a:latin typeface="+mj-lt"/>
          <a:ea typeface="+mj-ea"/>
          <a:cs typeface="+mj-cs"/>
        </a:defRPr>
      </a:lvl1pPr>
    </p:titleStyle>
    <p:body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bodyStyle>
    <p:other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5.png"/></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4.jp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jp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8.xml"/><Relationship Id="rId5" Type="http://schemas.openxmlformats.org/officeDocument/2006/relationships/image" Target="../media/image50.pn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3.jp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54.jpeg"/><Relationship Id="rId4" Type="http://schemas.openxmlformats.org/officeDocument/2006/relationships/image" Target="../media/image2.png"/><Relationship Id="rId9" Type="http://schemas.openxmlformats.org/officeDocument/2006/relationships/image" Target="../media/image7.png"/></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55.jpg"/><Relationship Id="rId4" Type="http://schemas.openxmlformats.org/officeDocument/2006/relationships/image" Target="../media/image2.png"/><Relationship Id="rId9"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58.jpg"/><Relationship Id="rId5" Type="http://schemas.openxmlformats.org/officeDocument/2006/relationships/image" Target="../media/image3.png"/><Relationship Id="rId10" Type="http://schemas.openxmlformats.org/officeDocument/2006/relationships/image" Target="../media/image57.jpg"/><Relationship Id="rId4" Type="http://schemas.openxmlformats.org/officeDocument/2006/relationships/image" Target="../media/image2.png"/><Relationship Id="rId9"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56.png"/><Relationship Id="rId5" Type="http://schemas.openxmlformats.org/officeDocument/2006/relationships/image" Target="../media/image3.png"/><Relationship Id="rId10" Type="http://schemas.openxmlformats.org/officeDocument/2006/relationships/image" Target="../media/image60.png"/><Relationship Id="rId4" Type="http://schemas.openxmlformats.org/officeDocument/2006/relationships/image" Target="../media/image2.png"/><Relationship Id="rId9" Type="http://schemas.openxmlformats.org/officeDocument/2006/relationships/image" Target="../media/image7.png"/></Relationships>
</file>

<file path=ppt/slides/_rels/slide3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hyperlink" Target="mailto:stephenm@who.int" TargetMode="External"/><Relationship Id="rId18" Type="http://schemas.openxmlformats.org/officeDocument/2006/relationships/hyperlink" Target="mailto:katom@who.int" TargetMode="External"/><Relationship Id="rId3" Type="http://schemas.openxmlformats.org/officeDocument/2006/relationships/image" Target="../media/image1.png"/><Relationship Id="rId21" Type="http://schemas.openxmlformats.org/officeDocument/2006/relationships/image" Target="../media/image66.png"/><Relationship Id="rId7" Type="http://schemas.openxmlformats.org/officeDocument/2006/relationships/image" Target="../media/image5.png"/><Relationship Id="rId12" Type="http://schemas.openxmlformats.org/officeDocument/2006/relationships/image" Target="../media/image64.png"/><Relationship Id="rId17" Type="http://schemas.openxmlformats.org/officeDocument/2006/relationships/hyperlink" Target="mailto:andragro@paho.org" TargetMode="External"/><Relationship Id="rId2" Type="http://schemas.openxmlformats.org/officeDocument/2006/relationships/notesSlide" Target="../notesSlides/notesSlide22.xml"/><Relationship Id="rId16" Type="http://schemas.openxmlformats.org/officeDocument/2006/relationships/hyperlink" Target="mailto:rashforda@who.int" TargetMode="External"/><Relationship Id="rId20"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63.jpeg"/><Relationship Id="rId5" Type="http://schemas.openxmlformats.org/officeDocument/2006/relationships/image" Target="../media/image3.png"/><Relationship Id="rId15" Type="http://schemas.openxmlformats.org/officeDocument/2006/relationships/hyperlink" Target="mailto:schmidtt@who.int" TargetMode="External"/><Relationship Id="rId10" Type="http://schemas.openxmlformats.org/officeDocument/2006/relationships/image" Target="../media/image62.png"/><Relationship Id="rId19" Type="http://schemas.openxmlformats.org/officeDocument/2006/relationships/hyperlink" Target="mailto:htikem@who.int" TargetMode="External"/><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hyperlink" Target="mailto:samhourid@who.int" TargetMode="External"/><Relationship Id="rId22" Type="http://schemas.openxmlformats.org/officeDocument/2006/relationships/image" Target="../media/image67.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https://www.who.int/publications/i/item/considerations-in-adjusting-public-health-and-social-measures-in-the-context-of-covid-19-interim-guidance" TargetMode="External"/><Relationship Id="rId7"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hyperlink" Target="https://www.who.int/publications/i/item/considerations-for-public-health-and-social-measures-in-the-workplace-in-the-context-of-covid-19" TargetMode="External"/><Relationship Id="rId4" Type="http://schemas.openxmlformats.org/officeDocument/2006/relationships/hyperlink" Target="https://www.who.int/publications/i/item/considerations-for-school-related-public-health-measures-in-the-context-of-covid-19"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35.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
            <a:ext cx="10691990" cy="5997587"/>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3922641" y="6755244"/>
            <a:ext cx="2643260" cy="382156"/>
          </a:xfrm>
          <a:prstGeom prst="rect">
            <a:avLst/>
          </a:prstGeom>
        </p:spPr>
        <p:txBody>
          <a:bodyPr vert="horz" wrap="square" lIns="0" tIns="12700" rIns="0" bIns="0" rtlCol="0">
            <a:spAutoFit/>
          </a:bodyPr>
          <a:lstStyle/>
          <a:p>
            <a:pPr marL="12700" algn="ctr">
              <a:lnSpc>
                <a:spcPct val="100000"/>
              </a:lnSpc>
              <a:spcBef>
                <a:spcPts val="100"/>
              </a:spcBef>
            </a:pPr>
            <a:r>
              <a:rPr lang="zh-CN" altLang="en-US" sz="2400" spc="-15" dirty="0">
                <a:solidFill>
                  <a:srgbClr val="D2232A"/>
                </a:solidFill>
                <a:latin typeface="Roboto-Medium"/>
                <a:cs typeface="Roboto-Medium"/>
              </a:rPr>
              <a:t>模拟演习</a:t>
            </a:r>
            <a:endParaRPr sz="2400" dirty="0">
              <a:latin typeface="Roboto-Medium"/>
              <a:cs typeface="Roboto-Medium"/>
            </a:endParaRPr>
          </a:p>
        </p:txBody>
      </p:sp>
      <p:sp>
        <p:nvSpPr>
          <p:cNvPr id="6" name="object 6"/>
          <p:cNvSpPr txBox="1">
            <a:spLocks noGrp="1"/>
          </p:cNvSpPr>
          <p:nvPr>
            <p:ph type="title"/>
          </p:nvPr>
        </p:nvSpPr>
        <p:spPr>
          <a:xfrm>
            <a:off x="457200" y="1995932"/>
            <a:ext cx="2908300" cy="936154"/>
          </a:xfrm>
          <a:prstGeom prst="rect">
            <a:avLst/>
          </a:prstGeom>
        </p:spPr>
        <p:txBody>
          <a:bodyPr vert="horz" wrap="square" lIns="0" tIns="12700" rIns="0" bIns="0" rtlCol="0">
            <a:spAutoFit/>
          </a:bodyPr>
          <a:lstStyle/>
          <a:p>
            <a:pPr marL="12700" marR="5080">
              <a:lnSpc>
                <a:spcPct val="100000"/>
              </a:lnSpc>
              <a:spcBef>
                <a:spcPts val="100"/>
              </a:spcBef>
            </a:pPr>
            <a:r>
              <a:rPr lang="zh-CN" altLang="en-US" sz="3000" b="0" spc="-10" dirty="0">
                <a:latin typeface="华文细黑" panose="02010600040101010101" pitchFamily="2" charset="-122"/>
                <a:ea typeface="华文细黑" panose="02010600040101010101" pitchFamily="2" charset="-122"/>
                <a:cs typeface="Roboto-Medium"/>
              </a:rPr>
              <a:t>新型冠状病毒（</a:t>
            </a:r>
            <a:r>
              <a:rPr lang="en-US" altLang="zh-CN" sz="3000" b="0" spc="-10" dirty="0">
                <a:latin typeface="华文细黑" panose="02010600040101010101" pitchFamily="2" charset="-122"/>
                <a:ea typeface="华文细黑" panose="02010600040101010101" pitchFamily="2" charset="-122"/>
                <a:cs typeface="Roboto-Medium"/>
              </a:rPr>
              <a:t>COVID-19</a:t>
            </a:r>
            <a:r>
              <a:rPr lang="zh-CN" altLang="en-US" sz="3000" b="0" spc="-10" dirty="0">
                <a:latin typeface="华文细黑" panose="02010600040101010101" pitchFamily="2" charset="-122"/>
                <a:ea typeface="华文细黑" panose="02010600040101010101" pitchFamily="2" charset="-122"/>
                <a:cs typeface="Roboto-Medium"/>
              </a:rPr>
              <a:t>）</a:t>
            </a:r>
            <a:endParaRPr sz="3000" dirty="0">
              <a:latin typeface="华文细黑" panose="02010600040101010101" pitchFamily="2" charset="-122"/>
              <a:ea typeface="华文细黑" panose="02010600040101010101" pitchFamily="2" charset="-122"/>
              <a:cs typeface="Roboto-Medium"/>
            </a:endParaRPr>
          </a:p>
        </p:txBody>
      </p:sp>
      <p:sp>
        <p:nvSpPr>
          <p:cNvPr id="7" name="object 7"/>
          <p:cNvSpPr txBox="1"/>
          <p:nvPr/>
        </p:nvSpPr>
        <p:spPr>
          <a:xfrm>
            <a:off x="7103157" y="3894835"/>
            <a:ext cx="3046730" cy="829714"/>
          </a:xfrm>
          <a:prstGeom prst="rect">
            <a:avLst/>
          </a:prstGeom>
        </p:spPr>
        <p:txBody>
          <a:bodyPr vert="horz" wrap="square" lIns="0" tIns="10160" rIns="0" bIns="0" rtlCol="0">
            <a:spAutoFit/>
          </a:bodyPr>
          <a:lstStyle/>
          <a:p>
            <a:pPr marL="12700" marR="5080" algn="just">
              <a:lnSpc>
                <a:spcPct val="100899"/>
              </a:lnSpc>
              <a:spcBef>
                <a:spcPts val="80"/>
              </a:spcBef>
            </a:pPr>
            <a:r>
              <a:rPr lang="zh-CN" altLang="en-US" sz="1800" spc="-5" dirty="0">
                <a:solidFill>
                  <a:srgbClr val="B85F29"/>
                </a:solidFill>
                <a:latin typeface="Roboto"/>
                <a:cs typeface="Roboto"/>
              </a:rPr>
              <a:t>围绕</a:t>
            </a:r>
            <a:r>
              <a:rPr sz="1800" spc="-5" dirty="0">
                <a:solidFill>
                  <a:srgbClr val="B85F29"/>
                </a:solidFill>
                <a:latin typeface="Times New Roman" panose="02020603050405020304" pitchFamily="18" charset="0"/>
                <a:cs typeface="Times New Roman" panose="02020603050405020304" pitchFamily="18" charset="0"/>
              </a:rPr>
              <a:t>COVID-19</a:t>
            </a:r>
            <a:r>
              <a:rPr lang="zh-CN" altLang="en-US" sz="1800" spc="-5" dirty="0">
                <a:solidFill>
                  <a:srgbClr val="B85F29"/>
                </a:solidFill>
                <a:latin typeface="Roboto"/>
                <a:cs typeface="Roboto"/>
              </a:rPr>
              <a:t>管理工作组织社会活动；实施和调整公共卫生和社会措施</a:t>
            </a:r>
            <a:endParaRPr sz="1800" dirty="0">
              <a:latin typeface="Roboto"/>
              <a:cs typeface="Roboto"/>
            </a:endParaRPr>
          </a:p>
        </p:txBody>
      </p:sp>
      <p:sp>
        <p:nvSpPr>
          <p:cNvPr id="9" name="object 9"/>
          <p:cNvSpPr txBox="1"/>
          <p:nvPr/>
        </p:nvSpPr>
        <p:spPr>
          <a:xfrm>
            <a:off x="8242300" y="6816799"/>
            <a:ext cx="1828800" cy="320601"/>
          </a:xfrm>
          <a:prstGeom prst="rect">
            <a:avLst/>
          </a:prstGeom>
        </p:spPr>
        <p:txBody>
          <a:bodyPr vert="horz" wrap="square" lIns="0" tIns="12700" rIns="0" bIns="0" rtlCol="0">
            <a:spAutoFit/>
          </a:bodyPr>
          <a:lstStyle/>
          <a:p>
            <a:pPr marL="12700">
              <a:lnSpc>
                <a:spcPct val="100000"/>
              </a:lnSpc>
              <a:spcBef>
                <a:spcPts val="100"/>
              </a:spcBef>
            </a:pPr>
            <a:r>
              <a:rPr lang="zh-CN" altLang="en-US" sz="2000" b="1" spc="-229" dirty="0">
                <a:solidFill>
                  <a:srgbClr val="1E7EB8"/>
                </a:solidFill>
                <a:latin typeface="Arial"/>
                <a:cs typeface="Arial"/>
              </a:rPr>
              <a:t>突发卫生事件规划</a:t>
            </a:r>
            <a:endParaRPr lang="en-US" altLang="zh-CN" sz="2000" b="1" spc="-229" dirty="0">
              <a:solidFill>
                <a:srgbClr val="1E7EB8"/>
              </a:solidFill>
              <a:latin typeface="Arial"/>
              <a:cs typeface="Arial"/>
            </a:endParaRPr>
          </a:p>
        </p:txBody>
      </p:sp>
      <p:sp>
        <p:nvSpPr>
          <p:cNvPr id="10" name="object 10"/>
          <p:cNvSpPr txBox="1"/>
          <p:nvPr/>
        </p:nvSpPr>
        <p:spPr>
          <a:xfrm>
            <a:off x="3394110" y="4978025"/>
            <a:ext cx="3592314" cy="1336263"/>
          </a:xfrm>
          <a:prstGeom prst="rect">
            <a:avLst/>
          </a:prstGeom>
        </p:spPr>
        <p:txBody>
          <a:bodyPr vert="horz" wrap="square" lIns="0" tIns="335280" rIns="0" bIns="0" rtlCol="0">
            <a:spAutoFit/>
          </a:bodyPr>
          <a:lstStyle/>
          <a:p>
            <a:pPr algn="ctr">
              <a:lnSpc>
                <a:spcPct val="100000"/>
              </a:lnSpc>
              <a:spcBef>
                <a:spcPts val="2640"/>
              </a:spcBef>
            </a:pPr>
            <a:r>
              <a:rPr lang="zh-CN" altLang="en-US" sz="3600" spc="-5" dirty="0">
                <a:solidFill>
                  <a:srgbClr val="00AEEF"/>
                </a:solidFill>
                <a:latin typeface="Roboto-Medium"/>
                <a:cs typeface="Roboto-Medium"/>
              </a:rPr>
              <a:t>国家名称</a:t>
            </a:r>
            <a:endParaRPr lang="en-US" sz="3600" dirty="0">
              <a:latin typeface="Roboto-Medium"/>
              <a:cs typeface="Roboto-Medium"/>
            </a:endParaRPr>
          </a:p>
          <a:p>
            <a:pPr algn="ctr">
              <a:lnSpc>
                <a:spcPct val="100000"/>
              </a:lnSpc>
              <a:spcBef>
                <a:spcPts val="1275"/>
              </a:spcBef>
            </a:pPr>
            <a:r>
              <a:rPr lang="zh-CN" altLang="en-US" sz="1800" spc="-5" dirty="0">
                <a:solidFill>
                  <a:srgbClr val="00AEEF"/>
                </a:solidFill>
                <a:latin typeface="Roboto-Medium"/>
                <a:cs typeface="Roboto-Medium"/>
              </a:rPr>
              <a:t>日期和地点</a:t>
            </a:r>
            <a:endParaRPr lang="en-US" sz="1800" dirty="0">
              <a:latin typeface="Roboto-Medium"/>
              <a:cs typeface="Roboto-Medium"/>
            </a:endParaRPr>
          </a:p>
        </p:txBody>
      </p:sp>
      <p:pic>
        <p:nvPicPr>
          <p:cNvPr id="14" name="图片 13">
            <a:extLst>
              <a:ext uri="{FF2B5EF4-FFF2-40B4-BE49-F238E27FC236}">
                <a16:creationId xmlns:a16="http://schemas.microsoft.com/office/drawing/2014/main" id="{1CDA204E-273E-4D8D-8792-65773CB131FC}"/>
              </a:ext>
            </a:extLst>
          </p:cNvPr>
          <p:cNvPicPr>
            <a:picLocks noChangeAspect="1"/>
          </p:cNvPicPr>
          <p:nvPr/>
        </p:nvPicPr>
        <p:blipFill>
          <a:blip r:embed="rId4"/>
          <a:stretch>
            <a:fillRect/>
          </a:stretch>
        </p:blipFill>
        <p:spPr>
          <a:xfrm>
            <a:off x="1292441" y="5437962"/>
            <a:ext cx="592804" cy="603114"/>
          </a:xfrm>
          <a:prstGeom prst="rect">
            <a:avLst/>
          </a:prstGeom>
        </p:spPr>
      </p:pic>
      <p:sp>
        <p:nvSpPr>
          <p:cNvPr id="15" name="文本框 14">
            <a:extLst>
              <a:ext uri="{FF2B5EF4-FFF2-40B4-BE49-F238E27FC236}">
                <a16:creationId xmlns:a16="http://schemas.microsoft.com/office/drawing/2014/main" id="{A67F7654-27B5-40DC-A0FD-351F73F367C3}"/>
              </a:ext>
            </a:extLst>
          </p:cNvPr>
          <p:cNvSpPr txBox="1"/>
          <p:nvPr/>
        </p:nvSpPr>
        <p:spPr>
          <a:xfrm>
            <a:off x="1377645" y="5631797"/>
            <a:ext cx="422395" cy="215444"/>
          </a:xfrm>
          <a:prstGeom prst="rect">
            <a:avLst/>
          </a:prstGeom>
          <a:solidFill>
            <a:schemeClr val="bg1"/>
          </a:solidFill>
        </p:spPr>
        <p:txBody>
          <a:bodyPr wrap="square" lIns="0" tIns="0" rIns="0" bIns="0" rtlCol="0">
            <a:spAutoFit/>
          </a:bodyPr>
          <a:lstStyle/>
          <a:p>
            <a:pPr algn="ctr"/>
            <a:r>
              <a:rPr kumimoji="1" lang="zh-CN" altLang="en-US" sz="700" dirty="0">
                <a:latin typeface="Times New Roman" panose="02020603050405020304" pitchFamily="18" charset="0"/>
                <a:ea typeface="华文仿宋" panose="02010600040101010101" pitchFamily="2" charset="-122"/>
                <a:cs typeface="Times New Roman" panose="02020603050405020304" pitchFamily="18" charset="0"/>
              </a:rPr>
              <a:t>此处插入你的标志</a:t>
            </a:r>
          </a:p>
        </p:txBody>
      </p:sp>
      <p:pic>
        <p:nvPicPr>
          <p:cNvPr id="16" name="图片 15">
            <a:extLst>
              <a:ext uri="{FF2B5EF4-FFF2-40B4-BE49-F238E27FC236}">
                <a16:creationId xmlns:a16="http://schemas.microsoft.com/office/drawing/2014/main" id="{7AD583DE-7174-4474-BE8F-6A4DE542E7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829" y="6592696"/>
            <a:ext cx="2247377" cy="69710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8525" y="53340"/>
            <a:ext cx="1847850" cy="513080"/>
          </a:xfrm>
          <a:prstGeom prst="rect">
            <a:avLst/>
          </a:prstGeom>
        </p:spPr>
        <p:txBody>
          <a:bodyPr vert="horz" wrap="square" lIns="0" tIns="12700" rIns="0" bIns="0" rtlCol="0">
            <a:spAutoFit/>
          </a:bodyPr>
          <a:lstStyle/>
          <a:p>
            <a:pPr marL="12700">
              <a:lnSpc>
                <a:spcPct val="100000"/>
              </a:lnSpc>
              <a:spcBef>
                <a:spcPts val="100"/>
              </a:spcBef>
            </a:pPr>
            <a:r>
              <a:rPr lang="zh-CN" altLang="en-US" sz="3200" spc="-35" dirty="0">
                <a:latin typeface="Roboto"/>
                <a:cs typeface="Roboto"/>
              </a:rPr>
              <a:t>问题</a:t>
            </a:r>
            <a:endParaRPr sz="3200" dirty="0">
              <a:latin typeface="Roboto"/>
              <a:cs typeface="Roboto"/>
            </a:endParaRPr>
          </a:p>
        </p:txBody>
      </p:sp>
      <p:sp>
        <p:nvSpPr>
          <p:cNvPr id="3" name="object 3"/>
          <p:cNvSpPr/>
          <p:nvPr/>
        </p:nvSpPr>
        <p:spPr>
          <a:xfrm>
            <a:off x="4988471" y="2015185"/>
            <a:ext cx="2750877" cy="3532479"/>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 name="object 4"/>
          <p:cNvSpPr txBox="1"/>
          <p:nvPr/>
        </p:nvSpPr>
        <p:spPr>
          <a:xfrm>
            <a:off x="1689101" y="2581655"/>
            <a:ext cx="3237542" cy="1631857"/>
          </a:xfrm>
          <a:prstGeom prst="rect">
            <a:avLst/>
          </a:prstGeom>
        </p:spPr>
        <p:txBody>
          <a:bodyPr vert="horz" wrap="square" lIns="0" tIns="6350" rIns="0" bIns="0" rtlCol="0">
            <a:spAutoFit/>
          </a:bodyPr>
          <a:lstStyle/>
          <a:p>
            <a:pPr marL="12700" marR="5080" indent="977900" algn="r">
              <a:lnSpc>
                <a:spcPct val="101099"/>
              </a:lnSpc>
              <a:spcBef>
                <a:spcPts val="50"/>
              </a:spcBef>
              <a:tabLst>
                <a:tab pos="1879600" algn="l"/>
              </a:tabLst>
            </a:pPr>
            <a:r>
              <a:rPr lang="zh-CN" altLang="en-US" sz="3500" b="1" dirty="0">
                <a:solidFill>
                  <a:srgbClr val="0070C0"/>
                </a:solidFill>
                <a:latin typeface="华文细黑" panose="02010600040101010101" pitchFamily="2" charset="-122"/>
                <a:ea typeface="华文细黑" panose="02010600040101010101" pitchFamily="2" charset="-122"/>
                <a:cs typeface="Roboto"/>
              </a:rPr>
              <a:t>开始之前</a:t>
            </a:r>
            <a:endParaRPr lang="en-US" altLang="zh-CN" sz="3500" b="1" dirty="0">
              <a:solidFill>
                <a:srgbClr val="0070C0"/>
              </a:solidFill>
              <a:latin typeface="华文细黑" panose="02010600040101010101" pitchFamily="2" charset="-122"/>
              <a:ea typeface="华文细黑" panose="02010600040101010101" pitchFamily="2" charset="-122"/>
              <a:cs typeface="Roboto"/>
            </a:endParaRPr>
          </a:p>
          <a:p>
            <a:pPr marL="12700" marR="5080" indent="977900" algn="r">
              <a:lnSpc>
                <a:spcPct val="101099"/>
              </a:lnSpc>
              <a:spcBef>
                <a:spcPts val="50"/>
              </a:spcBef>
              <a:tabLst>
                <a:tab pos="1852930" algn="l"/>
              </a:tabLst>
            </a:pPr>
            <a:r>
              <a:rPr lang="zh-CN" altLang="en-US" sz="3500" b="1" dirty="0">
                <a:solidFill>
                  <a:srgbClr val="0070C0"/>
                </a:solidFill>
                <a:latin typeface="华文细黑" panose="02010600040101010101" pitchFamily="2" charset="-122"/>
                <a:ea typeface="华文细黑" panose="02010600040101010101" pitchFamily="2" charset="-122"/>
                <a:cs typeface="Roboto"/>
              </a:rPr>
              <a:t>有什么</a:t>
            </a:r>
            <a:endParaRPr lang="en-US" altLang="zh-CN" sz="3500" b="1" dirty="0">
              <a:solidFill>
                <a:srgbClr val="0070C0"/>
              </a:solidFill>
              <a:latin typeface="华文细黑" panose="02010600040101010101" pitchFamily="2" charset="-122"/>
              <a:ea typeface="华文细黑" panose="02010600040101010101" pitchFamily="2" charset="-122"/>
              <a:cs typeface="Roboto"/>
            </a:endParaRPr>
          </a:p>
          <a:p>
            <a:pPr marL="12700" marR="5080" indent="977900" algn="r">
              <a:lnSpc>
                <a:spcPct val="101099"/>
              </a:lnSpc>
              <a:spcBef>
                <a:spcPts val="50"/>
              </a:spcBef>
              <a:tabLst>
                <a:tab pos="1852930" algn="l"/>
              </a:tabLst>
            </a:pPr>
            <a:r>
              <a:rPr lang="zh-CN" altLang="en-US" sz="3500" b="1" dirty="0">
                <a:solidFill>
                  <a:srgbClr val="0070C0"/>
                </a:solidFill>
                <a:latin typeface="华文细黑" panose="02010600040101010101" pitchFamily="2" charset="-122"/>
                <a:ea typeface="华文细黑" panose="02010600040101010101" pitchFamily="2" charset="-122"/>
                <a:cs typeface="Roboto"/>
              </a:rPr>
              <a:t>问题么</a:t>
            </a:r>
            <a:endParaRPr sz="3500" dirty="0">
              <a:latin typeface="华文细黑" panose="02010600040101010101" pitchFamily="2" charset="-122"/>
              <a:ea typeface="华文细黑" panose="02010600040101010101" pitchFamily="2" charset="-122"/>
              <a:cs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746240"/>
            <a:ext cx="3242945" cy="391160"/>
          </a:xfrm>
          <a:prstGeom prst="rect">
            <a:avLst/>
          </a:prstGeom>
        </p:spPr>
        <p:txBody>
          <a:bodyPr vert="horz" wrap="square" lIns="0" tIns="12700" rIns="0" bIns="0" rtlCol="0">
            <a:spAutoFit/>
          </a:bodyPr>
          <a:lstStyle/>
          <a:p>
            <a:pPr marL="12700" algn="ctr">
              <a:lnSpc>
                <a:spcPct val="100000"/>
              </a:lnSpc>
              <a:spcBef>
                <a:spcPts val="100"/>
              </a:spcBef>
            </a:pPr>
            <a:r>
              <a:rPr lang="zh-CN" altLang="en-US" sz="2400" spc="-15" dirty="0">
                <a:solidFill>
                  <a:srgbClr val="D2232A"/>
                </a:solidFill>
                <a:latin typeface="Roboto-Medium"/>
                <a:cs typeface="Roboto-Medium"/>
              </a:rPr>
              <a:t>模拟演习</a:t>
            </a:r>
            <a:r>
              <a:rPr sz="2400" spc="-155" dirty="0">
                <a:solidFill>
                  <a:srgbClr val="D2232A"/>
                </a:solidFill>
                <a:latin typeface="Roboto-Medium"/>
                <a:cs typeface="Roboto-Medium"/>
              </a:rPr>
              <a:t> </a:t>
            </a:r>
            <a:endParaRPr sz="2400" dirty="0">
              <a:latin typeface="Roboto-Medium"/>
              <a:cs typeface="Roboto-Medium"/>
            </a:endParaRPr>
          </a:p>
        </p:txBody>
      </p:sp>
      <p:sp>
        <p:nvSpPr>
          <p:cNvPr id="4" name="object 4"/>
          <p:cNvSpPr/>
          <p:nvPr/>
        </p:nvSpPr>
        <p:spPr>
          <a:xfrm>
            <a:off x="378180" y="158483"/>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609558" y="4659883"/>
            <a:ext cx="2842542" cy="756920"/>
          </a:xfrm>
          <a:prstGeom prst="rect">
            <a:avLst/>
          </a:prstGeom>
        </p:spPr>
        <p:txBody>
          <a:bodyPr vert="horz" wrap="square" lIns="0" tIns="12700" rIns="0" bIns="0" rtlCol="0">
            <a:spAutoFit/>
          </a:bodyPr>
          <a:lstStyle/>
          <a:p>
            <a:pPr marL="12700">
              <a:lnSpc>
                <a:spcPct val="100000"/>
              </a:lnSpc>
              <a:spcBef>
                <a:spcPts val="100"/>
              </a:spcBef>
            </a:pPr>
            <a:r>
              <a:rPr lang="zh-CN" altLang="en-US" sz="4800" spc="-85" dirty="0">
                <a:latin typeface="华文细黑" panose="02010600040101010101" pitchFamily="2" charset="-122"/>
                <a:ea typeface="华文细黑" panose="02010600040101010101" pitchFamily="2" charset="-122"/>
                <a:cs typeface="Roboto-Medium"/>
              </a:rPr>
              <a:t>第一部分</a:t>
            </a:r>
            <a:endParaRPr sz="4800" dirty="0">
              <a:latin typeface="华文细黑" panose="02010600040101010101" pitchFamily="2" charset="-122"/>
              <a:ea typeface="华文细黑" panose="02010600040101010101" pitchFamily="2" charset="-122"/>
              <a:cs typeface="Roboto-Medium"/>
            </a:endParaRPr>
          </a:p>
        </p:txBody>
      </p:sp>
      <p:sp>
        <p:nvSpPr>
          <p:cNvPr id="6" name="object 6"/>
          <p:cNvSpPr txBox="1"/>
          <p:nvPr/>
        </p:nvSpPr>
        <p:spPr>
          <a:xfrm>
            <a:off x="7861300" y="6756400"/>
            <a:ext cx="1962853" cy="320601"/>
          </a:xfrm>
          <a:prstGeom prst="rect">
            <a:avLst/>
          </a:prstGeom>
        </p:spPr>
        <p:txBody>
          <a:bodyPr vert="horz" wrap="square" lIns="0" tIns="12700" rIns="0" bIns="0" rtlCol="0">
            <a:spAutoFit/>
          </a:bodyPr>
          <a:lstStyle/>
          <a:p>
            <a:pPr marL="12700" algn="ctr">
              <a:lnSpc>
                <a:spcPct val="100000"/>
              </a:lnSpc>
              <a:spcBef>
                <a:spcPts val="100"/>
              </a:spcBef>
            </a:pPr>
            <a:r>
              <a:rPr lang="zh-CN" altLang="en-US" sz="2000" b="1" spc="-229" dirty="0">
                <a:solidFill>
                  <a:srgbClr val="1E7EB8"/>
                </a:solidFill>
                <a:latin typeface="Arial"/>
                <a:cs typeface="Arial"/>
              </a:rPr>
              <a:t>突发卫生事件规划</a:t>
            </a:r>
            <a:endParaRPr sz="2000" dirty="0">
              <a:latin typeface="Arial"/>
              <a:cs typeface="Arial"/>
            </a:endParaRPr>
          </a:p>
        </p:txBody>
      </p:sp>
      <p:sp>
        <p:nvSpPr>
          <p:cNvPr id="8" name="object 8"/>
          <p:cNvSpPr txBox="1"/>
          <p:nvPr/>
        </p:nvSpPr>
        <p:spPr>
          <a:xfrm>
            <a:off x="5745198" y="5652516"/>
            <a:ext cx="4396105" cy="421640"/>
          </a:xfrm>
          <a:prstGeom prst="rect">
            <a:avLst/>
          </a:prstGeom>
        </p:spPr>
        <p:txBody>
          <a:bodyPr vert="horz" wrap="square" lIns="0" tIns="12700" rIns="0" bIns="0" rtlCol="0">
            <a:spAutoFit/>
          </a:bodyPr>
          <a:lstStyle/>
          <a:p>
            <a:pPr marL="12700" algn="r">
              <a:lnSpc>
                <a:spcPct val="100000"/>
              </a:lnSpc>
              <a:spcBef>
                <a:spcPts val="100"/>
              </a:spcBef>
            </a:pPr>
            <a:r>
              <a:rPr lang="zh-CN" altLang="en-US" sz="2600" spc="-5" dirty="0">
                <a:latin typeface="Roboto-Medium"/>
                <a:cs typeface="Roboto-Medium"/>
              </a:rPr>
              <a:t>治理和协调</a:t>
            </a:r>
            <a:endParaRPr sz="2600" dirty="0">
              <a:latin typeface="Roboto-Medium"/>
              <a:cs typeface="Roboto-Medium"/>
            </a:endParaRPr>
          </a:p>
        </p:txBody>
      </p:sp>
      <p:sp>
        <p:nvSpPr>
          <p:cNvPr id="9" name="object 9"/>
          <p:cNvSpPr/>
          <p:nvPr/>
        </p:nvSpPr>
        <p:spPr>
          <a:xfrm>
            <a:off x="850901" y="1495044"/>
            <a:ext cx="5334000" cy="3684473"/>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zh-CN" altLang="en-US" sz="3158" spc="-4" dirty="0">
                <a:latin typeface="华文细黑" panose="02010600040101010101" pitchFamily="2" charset="-122"/>
                <a:ea typeface="华文细黑" panose="02010600040101010101" pitchFamily="2" charset="-122"/>
              </a:rPr>
              <a:t>情景</a:t>
            </a:r>
            <a:endParaRPr sz="3158" dirty="0">
              <a:latin typeface="华文细黑" panose="02010600040101010101" pitchFamily="2" charset="-122"/>
              <a:ea typeface="华文细黑" panose="02010600040101010101" pitchFamily="2" charset="-122"/>
            </a:endParaRPr>
          </a:p>
        </p:txBody>
      </p:sp>
      <p:sp>
        <p:nvSpPr>
          <p:cNvPr id="3" name="object 3"/>
          <p:cNvSpPr/>
          <p:nvPr/>
        </p:nvSpPr>
        <p:spPr>
          <a:xfrm>
            <a:off x="118241" y="883300"/>
            <a:ext cx="10456918" cy="6177899"/>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algn="just" defTabSz="802020" hangingPunct="0">
              <a:lnSpc>
                <a:spcPct val="125000"/>
              </a:lnSpc>
            </a:pPr>
            <a:r>
              <a:rPr lang="en-US" altLang="zh-CN" sz="2000" dirty="0">
                <a:solidFill>
                  <a:prstClr val="black"/>
                </a:solidFill>
                <a:latin typeface="Times New Roman" panose="02020603050405020304" pitchFamily="18" charset="0"/>
                <a:cs typeface="Times New Roman" panose="02020603050405020304" pitchFamily="18" charset="0"/>
              </a:rPr>
              <a:t>XXX</a:t>
            </a:r>
            <a:r>
              <a:rPr lang="zh-CN" altLang="en-US" sz="2000" dirty="0">
                <a:solidFill>
                  <a:prstClr val="black"/>
                </a:solidFill>
                <a:latin typeface="Times New Roman" panose="02020603050405020304" pitchFamily="18" charset="0"/>
                <a:cs typeface="Times New Roman" panose="02020603050405020304" pitchFamily="18" charset="0"/>
              </a:rPr>
              <a:t>是一个拥有约</a:t>
            </a:r>
            <a:r>
              <a:rPr lang="en-US" altLang="zh-CN" sz="2000" dirty="0">
                <a:solidFill>
                  <a:prstClr val="black"/>
                </a:solidFill>
                <a:latin typeface="Times New Roman" panose="02020603050405020304" pitchFamily="18" charset="0"/>
                <a:cs typeface="Times New Roman" panose="02020603050405020304" pitchFamily="18" charset="0"/>
              </a:rPr>
              <a:t>75 000 </a:t>
            </a:r>
            <a:r>
              <a:rPr lang="zh-CN" altLang="en-US" sz="2000" dirty="0">
                <a:solidFill>
                  <a:prstClr val="black"/>
                </a:solidFill>
                <a:latin typeface="Times New Roman" panose="02020603050405020304" pitchFamily="18" charset="0"/>
                <a:cs typeface="Times New Roman" panose="02020603050405020304" pitchFamily="18" charset="0"/>
              </a:rPr>
              <a:t>人口的城镇，发展混合经济。它是一个重要的农业城镇，也是一个非常受欢迎的旅游目的地，有着各类海滩和风景如画的农耕社区。该小镇在这个区域非常有名，与该国其他地区交通便利，但离国家首都并不近。</a:t>
            </a:r>
            <a:endParaRPr lang="en-US" sz="2000" dirty="0">
              <a:solidFill>
                <a:prstClr val="black"/>
              </a:solidFill>
              <a:latin typeface="Times New Roman" panose="02020603050405020304" pitchFamily="18" charset="0"/>
              <a:cs typeface="Times New Roman" panose="02020603050405020304" pitchFamily="18" charset="0"/>
            </a:endParaRPr>
          </a:p>
          <a:p>
            <a:pPr algn="just" defTabSz="802020" hangingPunct="0"/>
            <a:endParaRPr lang="en-US" altLang="zh-CN" sz="2000" dirty="0">
              <a:solidFill>
                <a:prstClr val="black"/>
              </a:solidFill>
              <a:latin typeface="Times New Roman" panose="02020603050405020304" pitchFamily="18" charset="0"/>
              <a:cs typeface="Times New Roman" panose="02020603050405020304" pitchFamily="18" charset="0"/>
            </a:endParaRPr>
          </a:p>
          <a:p>
            <a:pPr algn="just" defTabSz="802020" hangingPunct="0">
              <a:lnSpc>
                <a:spcPct val="125000"/>
              </a:lnSpc>
            </a:pPr>
            <a:r>
              <a:rPr lang="zh-CN" altLang="en-US" sz="2000" dirty="0">
                <a:solidFill>
                  <a:prstClr val="black"/>
                </a:solidFill>
                <a:latin typeface="Times New Roman" panose="02020603050405020304" pitchFamily="18" charset="0"/>
                <a:cs typeface="Times New Roman" panose="02020603050405020304" pitchFamily="18" charset="0"/>
              </a:rPr>
              <a:t>随着</a:t>
            </a:r>
            <a:r>
              <a:rPr lang="en-US" altLang="zh-CN" sz="2000" dirty="0">
                <a:solidFill>
                  <a:prstClr val="black"/>
                </a:solidFill>
                <a:latin typeface="Times New Roman" panose="02020603050405020304" pitchFamily="18" charset="0"/>
                <a:cs typeface="Times New Roman" panose="02020603050405020304" pitchFamily="18" charset="0"/>
              </a:rPr>
              <a:t>COVID-19</a:t>
            </a:r>
            <a:r>
              <a:rPr lang="zh-CN" altLang="en-US" sz="2000" dirty="0">
                <a:solidFill>
                  <a:prstClr val="black"/>
                </a:solidFill>
                <a:latin typeface="Times New Roman" panose="02020603050405020304" pitchFamily="18" charset="0"/>
                <a:cs typeface="Times New Roman" panose="02020603050405020304" pitchFamily="18" charset="0"/>
              </a:rPr>
              <a:t>措施的放宽（如咖啡馆、餐馆和一些商店重新开张），镇上的病例数量逐渐呈上升趋势。当地媒体报道说，该地区的病毒再生率已升至</a:t>
            </a:r>
            <a:r>
              <a:rPr lang="en-US" altLang="zh-CN" sz="2000" dirty="0">
                <a:solidFill>
                  <a:prstClr val="black"/>
                </a:solidFill>
                <a:latin typeface="Times New Roman" panose="02020603050405020304" pitchFamily="18" charset="0"/>
                <a:cs typeface="Times New Roman" panose="02020603050405020304" pitchFamily="18" charset="0"/>
              </a:rPr>
              <a:t>1.2</a:t>
            </a:r>
            <a:r>
              <a:rPr lang="zh-CN" altLang="en-US" sz="2000" dirty="0">
                <a:solidFill>
                  <a:prstClr val="black"/>
                </a:solidFill>
                <a:latin typeface="Times New Roman" panose="02020603050405020304" pitchFamily="18" charset="0"/>
                <a:cs typeface="Times New Roman" panose="02020603050405020304" pitchFamily="18" charset="0"/>
              </a:rPr>
              <a:t>，有人呼吁在所有公共场所强制要求佩戴口罩。</a:t>
            </a:r>
            <a:endParaRPr lang="en-US" sz="2000" dirty="0">
              <a:solidFill>
                <a:prstClr val="black"/>
              </a:solidFill>
              <a:latin typeface="Times New Roman" panose="02020603050405020304" pitchFamily="18" charset="0"/>
              <a:cs typeface="Times New Roman" panose="02020603050405020304" pitchFamily="18" charset="0"/>
            </a:endParaRPr>
          </a:p>
          <a:p>
            <a:pPr algn="just" defTabSz="802020" hangingPunct="0"/>
            <a:endParaRPr lang="en-US" sz="2000" dirty="0">
              <a:solidFill>
                <a:prstClr val="black"/>
              </a:solidFill>
              <a:latin typeface="Times New Roman" panose="02020603050405020304" pitchFamily="18" charset="0"/>
              <a:cs typeface="Times New Roman" panose="02020603050405020304" pitchFamily="18" charset="0"/>
            </a:endParaRPr>
          </a:p>
          <a:p>
            <a:pPr algn="just" defTabSz="802020" hangingPunct="0">
              <a:lnSpc>
                <a:spcPct val="125000"/>
              </a:lnSpc>
            </a:pPr>
            <a:r>
              <a:rPr lang="en-US" sz="2000" dirty="0">
                <a:solidFill>
                  <a:prstClr val="black"/>
                </a:solidFill>
                <a:latin typeface="Times New Roman" panose="02020603050405020304" pitchFamily="18" charset="0"/>
                <a:cs typeface="Times New Roman" panose="02020603050405020304" pitchFamily="18" charset="0"/>
              </a:rPr>
              <a:t>123</a:t>
            </a:r>
            <a:r>
              <a:rPr lang="zh-CN" altLang="en-US" sz="2000" dirty="0">
                <a:solidFill>
                  <a:prstClr val="black"/>
                </a:solidFill>
                <a:latin typeface="Times New Roman" panose="02020603050405020304" pitchFamily="18" charset="0"/>
                <a:cs typeface="Times New Roman" panose="02020603050405020304" pitchFamily="18" charset="0"/>
              </a:rPr>
              <a:t>食品公司是镇上的一个就业大户。它是一家混合型农业综合企业，但在当地经营着该地区最大的供人类消费的禽类加工厂之一，雇用了约</a:t>
            </a:r>
            <a:r>
              <a:rPr lang="en-US" altLang="zh-CN" sz="2000" dirty="0">
                <a:solidFill>
                  <a:prstClr val="black"/>
                </a:solidFill>
                <a:latin typeface="Times New Roman" panose="02020603050405020304" pitchFamily="18" charset="0"/>
                <a:cs typeface="Times New Roman" panose="02020603050405020304" pitchFamily="18" charset="0"/>
              </a:rPr>
              <a:t>1200</a:t>
            </a:r>
            <a:r>
              <a:rPr lang="zh-CN" altLang="en-US" sz="2000" dirty="0">
                <a:solidFill>
                  <a:prstClr val="black"/>
                </a:solidFill>
                <a:latin typeface="Times New Roman" panose="02020603050405020304" pitchFamily="18" charset="0"/>
                <a:cs typeface="Times New Roman" panose="02020603050405020304" pitchFamily="18" charset="0"/>
              </a:rPr>
              <a:t>人。工厂由许多加工车间组成，在那里，屠夫们一起密切合作，包装工作则是在专门设计的封闭设施中进行。多数员工都是移民，住在公司提供的住所，十分拥挤，有些员工住在社区。星期一，一些员工报告说出现症状后，进行了大规模筛查，结果，有</a:t>
            </a:r>
            <a:r>
              <a:rPr lang="en-US" altLang="zh-CN" sz="2000" dirty="0">
                <a:solidFill>
                  <a:prstClr val="black"/>
                </a:solidFill>
                <a:latin typeface="Times New Roman" panose="02020603050405020304" pitchFamily="18" charset="0"/>
                <a:cs typeface="Times New Roman" panose="02020603050405020304" pitchFamily="18" charset="0"/>
              </a:rPr>
              <a:t>350</a:t>
            </a:r>
            <a:r>
              <a:rPr lang="zh-CN" altLang="en-US" sz="2000" dirty="0">
                <a:solidFill>
                  <a:prstClr val="black"/>
                </a:solidFill>
                <a:latin typeface="Times New Roman" panose="02020603050405020304" pitchFamily="18" charset="0"/>
                <a:cs typeface="Times New Roman" panose="02020603050405020304" pitchFamily="18" charset="0"/>
              </a:rPr>
              <a:t>名员工的</a:t>
            </a:r>
            <a:r>
              <a:rPr lang="en-US" altLang="zh-CN" sz="2000" dirty="0">
                <a:solidFill>
                  <a:prstClr val="black"/>
                </a:solidFill>
                <a:latin typeface="Times New Roman" panose="02020603050405020304" pitchFamily="18" charset="0"/>
                <a:cs typeface="Times New Roman" panose="02020603050405020304" pitchFamily="18" charset="0"/>
              </a:rPr>
              <a:t>COVID-19</a:t>
            </a:r>
            <a:r>
              <a:rPr lang="zh-CN" altLang="en-US" sz="2000" dirty="0">
                <a:solidFill>
                  <a:prstClr val="black"/>
                </a:solidFill>
                <a:latin typeface="Times New Roman" panose="02020603050405020304" pitchFamily="18" charset="0"/>
                <a:cs typeface="Times New Roman" panose="02020603050405020304" pitchFamily="18" charset="0"/>
              </a:rPr>
              <a:t>检测结果呈阳性。</a:t>
            </a:r>
            <a:endParaRPr lang="en-US" sz="2000" dirty="0">
              <a:solidFill>
                <a:prstClr val="black"/>
              </a:solidFill>
              <a:latin typeface="Times New Roman" panose="02020603050405020304" pitchFamily="18" charset="0"/>
              <a:cs typeface="Times New Roman" panose="02020603050405020304" pitchFamily="18" charset="0"/>
            </a:endParaRPr>
          </a:p>
          <a:p>
            <a:pPr algn="just" defTabSz="802020" hangingPunct="0"/>
            <a:endParaRPr lang="en-US" sz="2000" dirty="0">
              <a:solidFill>
                <a:prstClr val="black"/>
              </a:solidFill>
              <a:latin typeface="Times New Roman" panose="02020603050405020304" pitchFamily="18" charset="0"/>
              <a:cs typeface="Times New Roman" panose="02020603050405020304" pitchFamily="18" charset="0"/>
            </a:endParaRPr>
          </a:p>
          <a:p>
            <a:pPr algn="just" defTabSz="802020" hangingPunct="0">
              <a:lnSpc>
                <a:spcPct val="125000"/>
              </a:lnSpc>
            </a:pPr>
            <a:r>
              <a:rPr lang="zh-CN" altLang="en-US" sz="2000" dirty="0">
                <a:solidFill>
                  <a:prstClr val="black"/>
                </a:solidFill>
                <a:latin typeface="Times New Roman" panose="02020603050405020304" pitchFamily="18" charset="0"/>
                <a:cs typeface="Times New Roman" panose="02020603050405020304" pitchFamily="18" charset="0"/>
              </a:rPr>
              <a:t>同一天，拥有</a:t>
            </a:r>
            <a:r>
              <a:rPr lang="en-US" altLang="zh-CN" sz="2000" dirty="0">
                <a:solidFill>
                  <a:prstClr val="black"/>
                </a:solidFill>
                <a:latin typeface="Times New Roman" panose="02020603050405020304" pitchFamily="18" charset="0"/>
                <a:cs typeface="Times New Roman" panose="02020603050405020304" pitchFamily="18" charset="0"/>
              </a:rPr>
              <a:t>270</a:t>
            </a:r>
            <a:r>
              <a:rPr lang="zh-CN" altLang="en-US" sz="2000" dirty="0">
                <a:solidFill>
                  <a:prstClr val="black"/>
                </a:solidFill>
                <a:latin typeface="Times New Roman" panose="02020603050405020304" pitchFamily="18" charset="0"/>
                <a:cs typeface="Times New Roman" panose="02020603050405020304" pitchFamily="18" charset="0"/>
              </a:rPr>
              <a:t>名工作人员的</a:t>
            </a:r>
            <a:r>
              <a:rPr lang="en-US" altLang="zh-CN" sz="2000" dirty="0">
                <a:solidFill>
                  <a:prstClr val="black"/>
                </a:solidFill>
                <a:latin typeface="Times New Roman" panose="02020603050405020304" pitchFamily="18" charset="0"/>
                <a:cs typeface="Times New Roman" panose="02020603050405020304" pitchFamily="18" charset="0"/>
              </a:rPr>
              <a:t>ABC</a:t>
            </a:r>
            <a:r>
              <a:rPr lang="zh-CN" altLang="en-US" sz="2000" dirty="0">
                <a:solidFill>
                  <a:prstClr val="black"/>
                </a:solidFill>
                <a:latin typeface="Times New Roman" panose="02020603050405020304" pitchFamily="18" charset="0"/>
                <a:cs typeface="Times New Roman" panose="02020603050405020304" pitchFamily="18" charset="0"/>
              </a:rPr>
              <a:t>酒店度假村报告说有两名酒店客人有</a:t>
            </a:r>
            <a:r>
              <a:rPr lang="en-US" altLang="zh-CN" sz="2000" dirty="0">
                <a:solidFill>
                  <a:prstClr val="black"/>
                </a:solidFill>
                <a:latin typeface="Times New Roman" panose="02020603050405020304" pitchFamily="18" charset="0"/>
                <a:cs typeface="Times New Roman" panose="02020603050405020304" pitchFamily="18" charset="0"/>
              </a:rPr>
              <a:t>COVID-19</a:t>
            </a:r>
            <a:r>
              <a:rPr lang="zh-CN" altLang="en-US" sz="2000" dirty="0">
                <a:solidFill>
                  <a:prstClr val="black"/>
                </a:solidFill>
                <a:latin typeface="Times New Roman" panose="02020603050405020304" pitchFamily="18" charset="0"/>
                <a:cs typeface="Times New Roman" panose="02020603050405020304" pitchFamily="18" charset="0"/>
              </a:rPr>
              <a:t>症状。据报道，还有三名工作人员生病。酒店所有工作人员都在当地居住。</a:t>
            </a:r>
            <a:endParaRPr lang="en-US" sz="2000" dirty="0">
              <a:solidFill>
                <a:prstClr val="black"/>
              </a:solidFill>
              <a:latin typeface="Times New Roman" panose="02020603050405020304" pitchFamily="18" charset="0"/>
              <a:cs typeface="Times New Roman" panose="02020603050405020304" pitchFamily="18" charset="0"/>
            </a:endParaRP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endParaRPr sz="1579">
                <a:solidFill>
                  <a:prstClr val="black"/>
                </a:solidFill>
                <a:latin typeface="Calibri"/>
              </a:endParaRPr>
            </a:p>
          </p:txBody>
        </p:sp>
      </p:grpSp>
      <p:sp>
        <p:nvSpPr>
          <p:cNvPr id="10" name="object 10"/>
          <p:cNvSpPr txBox="1"/>
          <p:nvPr/>
        </p:nvSpPr>
        <p:spPr>
          <a:xfrm>
            <a:off x="7052297" y="147706"/>
            <a:ext cx="3404622" cy="389734"/>
          </a:xfrm>
          <a:prstGeom prst="rect">
            <a:avLst/>
          </a:prstGeom>
          <a:solidFill>
            <a:srgbClr val="D86422"/>
          </a:solidFill>
        </p:spPr>
        <p:txBody>
          <a:bodyPr vert="horz" wrap="square" lIns="0" tIns="118630" rIns="0" bIns="0" rtlCol="0">
            <a:spAutoFit/>
          </a:bodyPr>
          <a:lstStyle/>
          <a:p>
            <a:pPr marL="942374" algn="r" defTabSz="802020">
              <a:spcBef>
                <a:spcPts val="934"/>
              </a:spcBef>
            </a:pPr>
            <a:r>
              <a:rPr lang="zh-CN" altLang="en-US" sz="1754" b="1" spc="-18" dirty="0">
                <a:solidFill>
                  <a:srgbClr val="FFFFFF"/>
                </a:solidFill>
                <a:latin typeface="华文细黑" panose="02010600040101010101" pitchFamily="2" charset="-122"/>
                <a:ea typeface="华文细黑" panose="02010600040101010101" pitchFamily="2" charset="-122"/>
                <a:cs typeface="Arial Black"/>
              </a:rPr>
              <a:t>仅为模拟情景</a:t>
            </a:r>
            <a:endParaRPr sz="1754" b="1" dirty="0">
              <a:solidFill>
                <a:prstClr val="black"/>
              </a:solidFill>
              <a:latin typeface="华文细黑" panose="02010600040101010101" pitchFamily="2" charset="-122"/>
              <a:ea typeface="华文细黑" panose="02010600040101010101" pitchFamily="2" charset="-122"/>
              <a:cs typeface="Arial Black"/>
            </a:endParaRP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pPr>
            <a:r>
              <a:rPr lang="zh-CN" altLang="en-US" spc="-4" dirty="0">
                <a:solidFill>
                  <a:prstClr val="white"/>
                </a:solidFill>
                <a:latin typeface="Arial" panose="020B0604020202020204" pitchFamily="34" charset="0"/>
                <a:ea typeface="华文细黑" panose="02010600040101010101" pitchFamily="2" charset="-122"/>
                <a:cs typeface="Arial" panose="020B0604020202020204" pitchFamily="34" charset="0"/>
              </a:rPr>
              <a:t>第</a:t>
            </a:r>
            <a:fld id="{81D60167-4931-47E6-BA6A-407CBD079E47}" type="slidenum">
              <a:rPr smtClean="0">
                <a:solidFill>
                  <a:prstClr val="white"/>
                </a:solidFill>
                <a:latin typeface="Arial" panose="020B0604020202020204" pitchFamily="34" charset="0"/>
                <a:ea typeface="华文细黑" panose="02010600040101010101" pitchFamily="2" charset="-122"/>
                <a:cs typeface="Arial" panose="020B0604020202020204" pitchFamily="34" charset="0"/>
              </a:rPr>
              <a:pPr marL="11139" defTabSz="802020">
                <a:lnSpc>
                  <a:spcPts val="1250"/>
                </a:lnSpc>
              </a:pPr>
              <a:t>12</a:t>
            </a:fld>
            <a:r>
              <a:rPr lang="zh-CN" altLang="en-US" dirty="0">
                <a:solidFill>
                  <a:prstClr val="white"/>
                </a:solidFill>
                <a:latin typeface="Arial" panose="020B0604020202020204" pitchFamily="34" charset="0"/>
                <a:ea typeface="华文细黑" panose="02010600040101010101" pitchFamily="2" charset="-122"/>
                <a:cs typeface="Arial" panose="020B0604020202020204" pitchFamily="34" charset="0"/>
              </a:rPr>
              <a:t>页</a:t>
            </a:r>
            <a:endParaRPr dirty="0">
              <a:solidFill>
                <a:prstClr val="white"/>
              </a:solidFill>
              <a:latin typeface="Arial" panose="020B0604020202020204" pitchFamily="34" charset="0"/>
              <a:ea typeface="华文细黑" panose="02010600040101010101" pitchFamily="2" charset="-122"/>
              <a:cs typeface="Arial" panose="020B0604020202020204" pitchFamily="34" charset="0"/>
            </a:endParaRPr>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pPr>
            <a:r>
              <a:rPr lang="zh-CN" altLang="en-US" spc="-13" dirty="0">
                <a:solidFill>
                  <a:prstClr val="white"/>
                </a:solidFill>
                <a:latin typeface="华文细黑" panose="02010600040101010101" pitchFamily="2" charset="-122"/>
                <a:ea typeface="华文细黑" panose="02010600040101010101" pitchFamily="2" charset="-122"/>
              </a:rPr>
              <a:t>模拟演习</a:t>
            </a:r>
            <a:endParaRPr spc="-4" dirty="0">
              <a:solidFill>
                <a:prstClr val="white"/>
              </a:solidFill>
              <a:latin typeface="华文细黑" panose="02010600040101010101" pitchFamily="2" charset="-122"/>
              <a:ea typeface="华文细黑" panose="0201060004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9562952" y="830071"/>
            <a:ext cx="1012190" cy="335989"/>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30</a:t>
            </a:r>
            <a:r>
              <a:rPr lang="zh-CN" altLang="en-US" sz="2100" b="1" dirty="0">
                <a:solidFill>
                  <a:srgbClr val="0070C0"/>
                </a:solidFill>
                <a:latin typeface="华文细黑" panose="02010600040101010101" pitchFamily="2" charset="-122"/>
                <a:ea typeface="华文细黑" panose="02010600040101010101" pitchFamily="2" charset="-122"/>
                <a:cs typeface="Times New Roman" panose="02020603050405020304" pitchFamily="18" charset="0"/>
              </a:rPr>
              <a:t>分钟</a:t>
            </a:r>
            <a:endParaRPr sz="2100" dirty="0">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9" name="object 9"/>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zh-CN" altLang="en-US" spc="-30" dirty="0"/>
              <a:t>第</a:t>
            </a:r>
            <a:fld id="{81D60167-4931-47E6-BA6A-407CBD079E47}" type="slidenum">
              <a:rPr smtClean="0"/>
              <a:t>13</a:t>
            </a:fld>
            <a:r>
              <a:rPr lang="zh-CN" altLang="en-US" dirty="0"/>
              <a:t>页</a:t>
            </a:r>
            <a:endParaRPr dirty="0"/>
          </a:p>
        </p:txBody>
      </p:sp>
      <p:sp>
        <p:nvSpPr>
          <p:cNvPr id="10" name="object 10"/>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2700">
              <a:lnSpc>
                <a:spcPts val="1315"/>
              </a:lnSpc>
            </a:pPr>
            <a:r>
              <a:rPr lang="zh-CN" altLang="en-US" spc="-45" dirty="0">
                <a:latin typeface="华文细黑" panose="02010600040101010101" pitchFamily="2" charset="-122"/>
                <a:ea typeface="华文细黑" panose="02010600040101010101" pitchFamily="2" charset="-122"/>
              </a:rPr>
              <a:t>模拟演习</a:t>
            </a:r>
            <a:endParaRPr spc="-40" dirty="0">
              <a:latin typeface="华文细黑" panose="02010600040101010101" pitchFamily="2" charset="-122"/>
              <a:ea typeface="华文细黑" panose="02010600040101010101" pitchFamily="2" charset="-122"/>
            </a:endParaRPr>
          </a:p>
        </p:txBody>
      </p:sp>
      <p:sp>
        <p:nvSpPr>
          <p:cNvPr id="4" name="object 4"/>
          <p:cNvSpPr txBox="1">
            <a:spLocks noGrp="1"/>
          </p:cNvSpPr>
          <p:nvPr>
            <p:ph type="title"/>
          </p:nvPr>
        </p:nvSpPr>
        <p:spPr>
          <a:xfrm>
            <a:off x="221946" y="0"/>
            <a:ext cx="2143760"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80" dirty="0">
                <a:latin typeface="华文细黑" panose="02010600040101010101" pitchFamily="2" charset="-122"/>
                <a:ea typeface="华文细黑" panose="02010600040101010101" pitchFamily="2" charset="-122"/>
                <a:cs typeface="Times New Roman" panose="02020603050405020304" pitchFamily="18" charset="0"/>
              </a:rPr>
              <a:t>第</a:t>
            </a:r>
            <a:r>
              <a:rPr sz="3600" dirty="0">
                <a:latin typeface="Times New Roman" panose="02020603050405020304" pitchFamily="18" charset="0"/>
                <a:ea typeface="华文细黑" panose="02010600040101010101" pitchFamily="2" charset="-122"/>
                <a:cs typeface="Times New Roman" panose="02020603050405020304" pitchFamily="18" charset="0"/>
              </a:rPr>
              <a:t>1</a:t>
            </a:r>
            <a:r>
              <a:rPr lang="zh-CN" altLang="en-US" sz="3600" dirty="0">
                <a:latin typeface="华文细黑" panose="02010600040101010101" pitchFamily="2" charset="-122"/>
                <a:ea typeface="华文细黑" panose="02010600040101010101" pitchFamily="2" charset="-122"/>
                <a:cs typeface="Times New Roman" panose="02020603050405020304" pitchFamily="18" charset="0"/>
              </a:rPr>
              <a:t>场</a:t>
            </a:r>
            <a:endParaRPr sz="3600" dirty="0">
              <a:latin typeface="华文细黑" panose="02010600040101010101" pitchFamily="2" charset="-122"/>
              <a:ea typeface="华文细黑" panose="02010600040101010101" pitchFamily="2" charset="-122"/>
              <a:cs typeface="Times New Roman" panose="02020603050405020304" pitchFamily="18" charset="0"/>
            </a:endParaRPr>
          </a:p>
        </p:txBody>
      </p:sp>
      <p:sp>
        <p:nvSpPr>
          <p:cNvPr id="5" name="object 5"/>
          <p:cNvSpPr txBox="1"/>
          <p:nvPr/>
        </p:nvSpPr>
        <p:spPr>
          <a:xfrm>
            <a:off x="282253" y="1036828"/>
            <a:ext cx="7398384" cy="259045"/>
          </a:xfrm>
          <a:prstGeom prst="rect">
            <a:avLst/>
          </a:prstGeom>
        </p:spPr>
        <p:txBody>
          <a:bodyPr vert="horz" wrap="square" lIns="0" tIns="12700" rIns="0" bIns="0" rtlCol="0">
            <a:spAutoFit/>
          </a:bodyPr>
          <a:lstStyle/>
          <a:p>
            <a:pPr marL="12700">
              <a:lnSpc>
                <a:spcPct val="100000"/>
              </a:lnSpc>
              <a:spcBef>
                <a:spcPts val="100"/>
              </a:spcBef>
            </a:pPr>
            <a:r>
              <a:rPr lang="zh-CN" altLang="en-US" sz="1600" spc="-15" dirty="0">
                <a:solidFill>
                  <a:srgbClr val="231F20"/>
                </a:solidFill>
                <a:latin typeface="Roboto"/>
                <a:cs typeface="Roboto"/>
              </a:rPr>
              <a:t>按照最能体现日常角色的方式分为三到六组*。</a:t>
            </a:r>
            <a:endParaRPr sz="1600" dirty="0">
              <a:latin typeface="Roboto"/>
              <a:cs typeface="Roboto"/>
            </a:endParaRPr>
          </a:p>
        </p:txBody>
      </p:sp>
      <p:sp>
        <p:nvSpPr>
          <p:cNvPr id="6" name="object 6"/>
          <p:cNvSpPr txBox="1"/>
          <p:nvPr/>
        </p:nvSpPr>
        <p:spPr>
          <a:xfrm>
            <a:off x="266092" y="1346200"/>
            <a:ext cx="10079990" cy="605550"/>
          </a:xfrm>
          <a:prstGeom prst="rect">
            <a:avLst/>
          </a:prstGeom>
        </p:spPr>
        <p:txBody>
          <a:bodyPr vert="horz" wrap="square" lIns="0" tIns="9525" rIns="0" bIns="0" rtlCol="0">
            <a:spAutoFit/>
          </a:bodyPr>
          <a:lstStyle/>
          <a:p>
            <a:pPr marL="12700" marR="5080">
              <a:lnSpc>
                <a:spcPct val="125000"/>
              </a:lnSpc>
              <a:spcBef>
                <a:spcPts val="75"/>
              </a:spcBef>
            </a:pPr>
            <a:r>
              <a:rPr lang="zh-CN" altLang="en-US" sz="1600" spc="-5" dirty="0">
                <a:solidFill>
                  <a:srgbClr val="231F20"/>
                </a:solidFill>
                <a:latin typeface="Roboto"/>
                <a:cs typeface="Roboto"/>
              </a:rPr>
              <a:t>以小组为单位理解规定情景，并查看所在小组需遵守的行动框架。</a:t>
            </a:r>
            <a:endParaRPr lang="en-US" sz="1600" spc="-5" dirty="0">
              <a:solidFill>
                <a:srgbClr val="231F20"/>
              </a:solidFill>
              <a:latin typeface="Roboto"/>
              <a:cs typeface="Roboto"/>
            </a:endParaRPr>
          </a:p>
          <a:p>
            <a:pPr marL="12700" marR="5080">
              <a:lnSpc>
                <a:spcPct val="125000"/>
              </a:lnSpc>
              <a:spcBef>
                <a:spcPts val="75"/>
              </a:spcBef>
            </a:pPr>
            <a:r>
              <a:rPr lang="zh-CN" altLang="en-US" sz="1600" spc="-5" dirty="0">
                <a:solidFill>
                  <a:srgbClr val="231F20"/>
                </a:solidFill>
                <a:latin typeface="Roboto"/>
                <a:cs typeface="Roboto"/>
              </a:rPr>
              <a:t>说明本部分中提到的用于管理地方疫情的现行立法或行动框架。</a:t>
            </a:r>
            <a:endParaRPr sz="1600" dirty="0">
              <a:latin typeface="Roboto"/>
              <a:cs typeface="Roboto"/>
            </a:endParaRPr>
          </a:p>
        </p:txBody>
      </p:sp>
      <p:sp>
        <p:nvSpPr>
          <p:cNvPr id="7" name="object 7"/>
          <p:cNvSpPr txBox="1"/>
          <p:nvPr/>
        </p:nvSpPr>
        <p:spPr>
          <a:xfrm>
            <a:off x="282253" y="2555351"/>
            <a:ext cx="4237355" cy="3727579"/>
          </a:xfrm>
          <a:prstGeom prst="rect">
            <a:avLst/>
          </a:prstGeom>
          <a:ln w="25387">
            <a:solidFill>
              <a:srgbClr val="000000"/>
            </a:solidFill>
          </a:ln>
        </p:spPr>
        <p:txBody>
          <a:bodyPr vert="horz" wrap="square" lIns="0" tIns="43200" rIns="0" bIns="0" rtlCol="0">
            <a:spAutoFit/>
          </a:bodyPr>
          <a:lstStyle/>
          <a:p>
            <a:pPr marL="97155">
              <a:lnSpc>
                <a:spcPct val="125000"/>
              </a:lnSpc>
              <a:spcBef>
                <a:spcPts val="260"/>
              </a:spcBef>
            </a:pPr>
            <a:r>
              <a:rPr lang="zh-CN" altLang="en-US" sz="1600" spc="-5" dirty="0">
                <a:solidFill>
                  <a:srgbClr val="231F20"/>
                </a:solidFill>
                <a:latin typeface="Roboto-Medium"/>
                <a:cs typeface="Roboto-Medium"/>
              </a:rPr>
              <a:t>各小组应写下：</a:t>
            </a:r>
            <a:endParaRPr sz="1600" dirty="0">
              <a:latin typeface="Roboto-Medium"/>
              <a:cs typeface="Roboto-Medium"/>
            </a:endParaRPr>
          </a:p>
          <a:p>
            <a:pPr>
              <a:lnSpc>
                <a:spcPct val="100000"/>
              </a:lnSpc>
              <a:spcBef>
                <a:spcPts val="55"/>
              </a:spcBef>
            </a:pPr>
            <a:endParaRPr sz="1450" dirty="0">
              <a:latin typeface="Roboto-Medium"/>
              <a:cs typeface="Roboto-Medium"/>
            </a:endParaRPr>
          </a:p>
          <a:p>
            <a:pPr marL="326390" indent="-229235">
              <a:lnSpc>
                <a:spcPct val="125000"/>
              </a:lnSpc>
              <a:buChar char="•"/>
              <a:tabLst>
                <a:tab pos="325755" algn="l"/>
                <a:tab pos="326390" algn="l"/>
              </a:tabLst>
            </a:pPr>
            <a:r>
              <a:rPr lang="zh-CN" altLang="en-US" sz="1600" spc="-5" dirty="0">
                <a:solidFill>
                  <a:srgbClr val="231F20"/>
                </a:solidFill>
                <a:latin typeface="Roboto"/>
                <a:cs typeface="Roboto"/>
              </a:rPr>
              <a:t>行动策略的主要方面，</a:t>
            </a:r>
            <a:endParaRPr sz="1600" dirty="0">
              <a:latin typeface="Roboto"/>
              <a:cs typeface="Roboto"/>
            </a:endParaRPr>
          </a:p>
          <a:p>
            <a:pPr marL="325755" marR="575310" indent="-228600">
              <a:lnSpc>
                <a:spcPct val="125000"/>
              </a:lnSpc>
              <a:spcBef>
                <a:spcPts val="80"/>
              </a:spcBef>
              <a:buChar char="•"/>
              <a:tabLst>
                <a:tab pos="325755" algn="l"/>
                <a:tab pos="326390" algn="l"/>
              </a:tabLst>
            </a:pPr>
            <a:r>
              <a:rPr lang="zh-CN" altLang="en-US" sz="1600" spc="-10" dirty="0">
                <a:solidFill>
                  <a:srgbClr val="231F20"/>
                </a:solidFill>
                <a:latin typeface="Roboto"/>
                <a:cs typeface="Roboto"/>
              </a:rPr>
              <a:t>必须遵守的主要立法</a:t>
            </a:r>
            <a:endParaRPr sz="1600" dirty="0">
              <a:latin typeface="Roboto"/>
              <a:cs typeface="Roboto"/>
            </a:endParaRPr>
          </a:p>
          <a:p>
            <a:pPr marL="326390" indent="-229235">
              <a:lnSpc>
                <a:spcPct val="125000"/>
              </a:lnSpc>
              <a:buChar char="•"/>
              <a:tabLst>
                <a:tab pos="325755" algn="l"/>
                <a:tab pos="326390" algn="l"/>
              </a:tabLst>
            </a:pPr>
            <a:r>
              <a:rPr lang="zh-CN" altLang="en-US" sz="1600" spc="-15" dirty="0">
                <a:solidFill>
                  <a:srgbClr val="231F20"/>
                </a:solidFill>
                <a:latin typeface="Roboto"/>
                <a:cs typeface="Roboto"/>
              </a:rPr>
              <a:t>标准操作程序</a:t>
            </a:r>
            <a:endParaRPr sz="1600" dirty="0">
              <a:latin typeface="Roboto"/>
              <a:cs typeface="Roboto"/>
            </a:endParaRPr>
          </a:p>
          <a:p>
            <a:pPr>
              <a:lnSpc>
                <a:spcPct val="100000"/>
              </a:lnSpc>
              <a:spcBef>
                <a:spcPts val="5"/>
              </a:spcBef>
            </a:pPr>
            <a:endParaRPr sz="1500" dirty="0">
              <a:latin typeface="Roboto"/>
              <a:cs typeface="Roboto"/>
            </a:endParaRPr>
          </a:p>
          <a:p>
            <a:pPr marL="97155" marR="487680">
              <a:lnSpc>
                <a:spcPct val="125000"/>
              </a:lnSpc>
            </a:pPr>
            <a:r>
              <a:rPr lang="zh-CN" altLang="en-US" sz="1600" spc="-15" dirty="0">
                <a:solidFill>
                  <a:srgbClr val="231F20"/>
                </a:solidFill>
                <a:latin typeface="Roboto"/>
                <a:cs typeface="Roboto"/>
              </a:rPr>
              <a:t>关注当前工作所依据的任何现行立法及任何制定中的立法</a:t>
            </a:r>
            <a:endParaRPr sz="1600" dirty="0">
              <a:latin typeface="Roboto"/>
              <a:cs typeface="Roboto"/>
            </a:endParaRPr>
          </a:p>
          <a:p>
            <a:pPr marL="97155" marR="739140">
              <a:lnSpc>
                <a:spcPct val="125000"/>
              </a:lnSpc>
              <a:spcBef>
                <a:spcPts val="1800"/>
              </a:spcBef>
            </a:pPr>
            <a:r>
              <a:rPr lang="zh-CN" altLang="en-US" sz="1600" spc="-5" dirty="0">
                <a:solidFill>
                  <a:srgbClr val="231F20"/>
                </a:solidFill>
                <a:latin typeface="Roboto"/>
                <a:cs typeface="Roboto"/>
              </a:rPr>
              <a:t>说明各项主要策略并介绍它们以何种方式参考了立法</a:t>
            </a:r>
            <a:endParaRPr sz="1600" dirty="0">
              <a:latin typeface="Roboto"/>
              <a:cs typeface="Roboto"/>
            </a:endParaRPr>
          </a:p>
          <a:p>
            <a:pPr>
              <a:lnSpc>
                <a:spcPct val="100000"/>
              </a:lnSpc>
              <a:spcBef>
                <a:spcPts val="60"/>
              </a:spcBef>
            </a:pPr>
            <a:endParaRPr sz="1450" dirty="0">
              <a:latin typeface="Roboto"/>
              <a:cs typeface="Roboto"/>
            </a:endParaRPr>
          </a:p>
          <a:p>
            <a:pPr marL="97155" marR="941705">
              <a:lnSpc>
                <a:spcPct val="125000"/>
              </a:lnSpc>
              <a:spcBef>
                <a:spcPts val="5"/>
              </a:spcBef>
            </a:pPr>
            <a:r>
              <a:rPr lang="zh-CN" altLang="en-US" sz="1600" spc="-5" dirty="0">
                <a:solidFill>
                  <a:srgbClr val="231F20"/>
                </a:solidFill>
                <a:latin typeface="Roboto"/>
                <a:cs typeface="Roboto"/>
              </a:rPr>
              <a:t>关注如何管理情景中的问题</a:t>
            </a:r>
            <a:endParaRPr sz="1600" dirty="0">
              <a:latin typeface="Roboto"/>
              <a:cs typeface="Roboto"/>
            </a:endParaRPr>
          </a:p>
        </p:txBody>
      </p:sp>
      <p:sp>
        <p:nvSpPr>
          <p:cNvPr id="8" name="object 8"/>
          <p:cNvSpPr txBox="1"/>
          <p:nvPr/>
        </p:nvSpPr>
        <p:spPr>
          <a:xfrm>
            <a:off x="5089998" y="2455335"/>
            <a:ext cx="5344160" cy="3870547"/>
          </a:xfrm>
          <a:prstGeom prst="rect">
            <a:avLst/>
          </a:prstGeom>
          <a:ln w="25387">
            <a:solidFill>
              <a:srgbClr val="000000"/>
            </a:solidFill>
          </a:ln>
        </p:spPr>
        <p:txBody>
          <a:bodyPr vert="horz" wrap="square" lIns="0" tIns="42545" rIns="0" bIns="0" rtlCol="0">
            <a:spAutoFit/>
          </a:bodyPr>
          <a:lstStyle/>
          <a:p>
            <a:pPr marL="90805" marR="528320">
              <a:lnSpc>
                <a:spcPct val="125000"/>
              </a:lnSpc>
              <a:spcBef>
                <a:spcPts val="335"/>
              </a:spcBef>
            </a:pPr>
            <a:r>
              <a:rPr lang="zh-CN" altLang="en-US" sz="1600" spc="-10" dirty="0">
                <a:solidFill>
                  <a:srgbClr val="231F20"/>
                </a:solidFill>
                <a:latin typeface="Roboto"/>
                <a:cs typeface="Roboto"/>
              </a:rPr>
              <a:t>各组将展示他们的讨论结果，包括：</a:t>
            </a:r>
            <a:endParaRPr sz="1600" dirty="0">
              <a:latin typeface="Roboto"/>
              <a:cs typeface="Roboto"/>
            </a:endParaRPr>
          </a:p>
          <a:p>
            <a:pPr>
              <a:lnSpc>
                <a:spcPct val="100000"/>
              </a:lnSpc>
              <a:spcBef>
                <a:spcPts val="30"/>
              </a:spcBef>
            </a:pPr>
            <a:endParaRPr sz="1500" dirty="0">
              <a:latin typeface="Roboto"/>
              <a:cs typeface="Roboto"/>
            </a:endParaRPr>
          </a:p>
          <a:p>
            <a:pPr marL="376555" marR="149860" indent="-285750">
              <a:lnSpc>
                <a:spcPct val="125000"/>
              </a:lnSpc>
              <a:buFont typeface="Arial"/>
              <a:buChar char="•"/>
              <a:tabLst>
                <a:tab pos="376555" algn="l"/>
                <a:tab pos="377190" algn="l"/>
              </a:tabLst>
            </a:pPr>
            <a:r>
              <a:rPr lang="zh-CN" altLang="en-US" sz="1600" spc="-10" dirty="0">
                <a:solidFill>
                  <a:srgbClr val="231F20"/>
                </a:solidFill>
                <a:latin typeface="Roboto"/>
                <a:cs typeface="Roboto"/>
              </a:rPr>
              <a:t>所有团队都是依照相同的立法、指南和标准操作程序工作么？</a:t>
            </a:r>
            <a:endParaRPr sz="1600" dirty="0">
              <a:latin typeface="Roboto"/>
              <a:cs typeface="Roboto"/>
            </a:endParaRPr>
          </a:p>
          <a:p>
            <a:pPr marL="376555" indent="-286385">
              <a:lnSpc>
                <a:spcPct val="125000"/>
              </a:lnSpc>
              <a:buFont typeface="Arial"/>
              <a:buChar char="•"/>
              <a:tabLst>
                <a:tab pos="376555" algn="l"/>
                <a:tab pos="377190" algn="l"/>
              </a:tabLst>
            </a:pPr>
            <a:r>
              <a:rPr lang="zh-CN" altLang="en-US" sz="1600" spc="-10" dirty="0">
                <a:solidFill>
                  <a:srgbClr val="231F20"/>
                </a:solidFill>
                <a:latin typeface="Roboto"/>
                <a:cs typeface="Roboto"/>
              </a:rPr>
              <a:t>说明方法中不一致的地方并加以强调。不同小组是独立于其他小组之外，使用各自的指导文件吗？</a:t>
            </a:r>
            <a:endParaRPr sz="1600" dirty="0">
              <a:latin typeface="Roboto"/>
              <a:cs typeface="Roboto"/>
            </a:endParaRPr>
          </a:p>
          <a:p>
            <a:pPr marL="376555" indent="-286385">
              <a:lnSpc>
                <a:spcPct val="125000"/>
              </a:lnSpc>
              <a:buFont typeface="Arial"/>
              <a:buChar char="•"/>
              <a:tabLst>
                <a:tab pos="376555" algn="l"/>
                <a:tab pos="377190" algn="l"/>
              </a:tabLst>
            </a:pPr>
            <a:r>
              <a:rPr lang="zh-CN" altLang="en-US" sz="1600" spc="-5" dirty="0">
                <a:solidFill>
                  <a:srgbClr val="231F20"/>
                </a:solidFill>
                <a:latin typeface="Roboto"/>
                <a:cs typeface="Roboto"/>
              </a:rPr>
              <a:t>为什么会存在不一致，是什么造成的？在何时何地出现了分歧，为什么？</a:t>
            </a:r>
            <a:endParaRPr sz="1600" dirty="0">
              <a:latin typeface="Roboto"/>
              <a:cs typeface="Roboto"/>
            </a:endParaRPr>
          </a:p>
          <a:p>
            <a:pPr marL="376555" indent="-286385">
              <a:lnSpc>
                <a:spcPct val="125000"/>
              </a:lnSpc>
              <a:spcBef>
                <a:spcPts val="35"/>
              </a:spcBef>
              <a:buFont typeface="Arial"/>
              <a:buChar char="•"/>
              <a:tabLst>
                <a:tab pos="376555" algn="l"/>
                <a:tab pos="377190" algn="l"/>
              </a:tabLst>
            </a:pPr>
            <a:r>
              <a:rPr lang="zh-CN" altLang="en-US" sz="1600" spc="-5" dirty="0">
                <a:solidFill>
                  <a:srgbClr val="231F20"/>
                </a:solidFill>
                <a:latin typeface="Roboto"/>
                <a:cs typeface="Roboto"/>
              </a:rPr>
              <a:t>如何管理筹资活动？</a:t>
            </a:r>
            <a:endParaRPr sz="1600" dirty="0">
              <a:latin typeface="Roboto"/>
              <a:cs typeface="Roboto"/>
            </a:endParaRPr>
          </a:p>
          <a:p>
            <a:pPr marL="90805">
              <a:lnSpc>
                <a:spcPct val="125000"/>
              </a:lnSpc>
              <a:spcBef>
                <a:spcPts val="1870"/>
              </a:spcBef>
            </a:pPr>
            <a:r>
              <a:rPr lang="zh-CN" altLang="en-US" sz="1600" spc="-5" dirty="0">
                <a:solidFill>
                  <a:srgbClr val="231F20"/>
                </a:solidFill>
                <a:latin typeface="Roboto"/>
                <a:cs typeface="Roboto"/>
              </a:rPr>
              <a:t>全体任务</a:t>
            </a:r>
            <a:endParaRPr sz="1600" dirty="0">
              <a:latin typeface="Roboto"/>
              <a:cs typeface="Roboto"/>
            </a:endParaRPr>
          </a:p>
          <a:p>
            <a:pPr marL="376555" indent="-286385">
              <a:lnSpc>
                <a:spcPct val="125000"/>
              </a:lnSpc>
              <a:buFont typeface="Arial"/>
              <a:buChar char="•"/>
              <a:tabLst>
                <a:tab pos="376555" algn="l"/>
                <a:tab pos="377190" algn="l"/>
              </a:tabLst>
            </a:pPr>
            <a:r>
              <a:rPr lang="zh-CN" altLang="en-US" sz="1600" spc="-10" dirty="0">
                <a:solidFill>
                  <a:srgbClr val="231F20"/>
                </a:solidFill>
                <a:latin typeface="Roboto"/>
                <a:cs typeface="Roboto"/>
              </a:rPr>
              <a:t>寻找解决不一致的方法</a:t>
            </a:r>
            <a:endParaRPr sz="1600" dirty="0">
              <a:latin typeface="Roboto"/>
              <a:cs typeface="Roboto"/>
            </a:endParaRPr>
          </a:p>
          <a:p>
            <a:pPr marL="376555" indent="-286385">
              <a:lnSpc>
                <a:spcPct val="125000"/>
              </a:lnSpc>
              <a:buFont typeface="Arial"/>
              <a:buChar char="•"/>
              <a:tabLst>
                <a:tab pos="376555" algn="l"/>
                <a:tab pos="377190" algn="l"/>
              </a:tabLst>
            </a:pPr>
            <a:r>
              <a:rPr lang="zh-CN" altLang="en-US" sz="1600" spc="-5" dirty="0">
                <a:solidFill>
                  <a:srgbClr val="231F20"/>
                </a:solidFill>
                <a:latin typeface="Roboto"/>
                <a:cs typeface="Roboto"/>
              </a:rPr>
              <a:t>制定策略，解决这些不一致之处，包括筹资措施</a:t>
            </a:r>
            <a:endParaRPr sz="1600" dirty="0">
              <a:latin typeface="Roboto"/>
              <a:cs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670040"/>
            <a:ext cx="3242945" cy="391160"/>
          </a:xfrm>
          <a:prstGeom prst="rect">
            <a:avLst/>
          </a:prstGeom>
        </p:spPr>
        <p:txBody>
          <a:bodyPr vert="horz" wrap="square" lIns="0" tIns="12700" rIns="0" bIns="0" rtlCol="0">
            <a:spAutoFit/>
          </a:bodyPr>
          <a:lstStyle/>
          <a:p>
            <a:pPr marL="12700" algn="ctr">
              <a:lnSpc>
                <a:spcPct val="100000"/>
              </a:lnSpc>
              <a:spcBef>
                <a:spcPts val="100"/>
              </a:spcBef>
            </a:pPr>
            <a:r>
              <a:rPr lang="zh-CN" altLang="en-US" sz="2400" spc="-15" dirty="0">
                <a:solidFill>
                  <a:srgbClr val="D2232A"/>
                </a:solidFill>
                <a:latin typeface="Roboto-Medium"/>
                <a:cs typeface="Roboto-Medium"/>
              </a:rPr>
              <a:t>模拟演习</a:t>
            </a:r>
            <a:endParaRPr sz="2400" dirty="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556500" y="3568700"/>
            <a:ext cx="2485636" cy="751488"/>
          </a:xfrm>
          <a:prstGeom prst="rect">
            <a:avLst/>
          </a:prstGeom>
        </p:spPr>
        <p:txBody>
          <a:bodyPr vert="horz" wrap="square" lIns="0" tIns="12700" rIns="0" bIns="0" rtlCol="0">
            <a:spAutoFit/>
          </a:bodyPr>
          <a:lstStyle/>
          <a:p>
            <a:pPr marL="12700">
              <a:lnSpc>
                <a:spcPct val="100000"/>
              </a:lnSpc>
              <a:spcBef>
                <a:spcPts val="100"/>
              </a:spcBef>
            </a:pPr>
            <a:r>
              <a:rPr lang="zh-CN" altLang="en-US" sz="4800" spc="-85" dirty="0">
                <a:latin typeface="华文细黑" panose="02010600040101010101" pitchFamily="2" charset="-122"/>
                <a:ea typeface="华文细黑" panose="02010600040101010101" pitchFamily="2" charset="-122"/>
                <a:cs typeface="Roboto-Medium"/>
              </a:rPr>
              <a:t>第二部分</a:t>
            </a:r>
            <a:endParaRPr sz="4800" dirty="0">
              <a:latin typeface="华文细黑" panose="02010600040101010101" pitchFamily="2" charset="-122"/>
              <a:ea typeface="华文细黑" panose="02010600040101010101" pitchFamily="2" charset="-122"/>
              <a:cs typeface="Roboto-Medium"/>
            </a:endParaRPr>
          </a:p>
        </p:txBody>
      </p:sp>
      <p:sp>
        <p:nvSpPr>
          <p:cNvPr id="6" name="object 6"/>
          <p:cNvSpPr txBox="1"/>
          <p:nvPr/>
        </p:nvSpPr>
        <p:spPr>
          <a:xfrm>
            <a:off x="8060936" y="6740599"/>
            <a:ext cx="1981200" cy="320601"/>
          </a:xfrm>
          <a:prstGeom prst="rect">
            <a:avLst/>
          </a:prstGeom>
        </p:spPr>
        <p:txBody>
          <a:bodyPr vert="horz" wrap="square" lIns="0" tIns="12700" rIns="0" bIns="0" rtlCol="0">
            <a:spAutoFit/>
          </a:bodyPr>
          <a:lstStyle/>
          <a:p>
            <a:pPr marL="12700" algn="ctr">
              <a:lnSpc>
                <a:spcPct val="100000"/>
              </a:lnSpc>
              <a:spcBef>
                <a:spcPts val="100"/>
              </a:spcBef>
            </a:pPr>
            <a:r>
              <a:rPr lang="zh-CN" altLang="en-US" sz="2000" b="1" spc="-229" dirty="0">
                <a:solidFill>
                  <a:srgbClr val="1E7EB8"/>
                </a:solidFill>
                <a:latin typeface="Arial"/>
                <a:cs typeface="Arial"/>
              </a:rPr>
              <a:t>突发卫生事件规划</a:t>
            </a:r>
            <a:endParaRPr sz="2000" dirty="0">
              <a:latin typeface="Arial"/>
              <a:cs typeface="Arial"/>
            </a:endParaRPr>
          </a:p>
        </p:txBody>
      </p:sp>
      <p:sp>
        <p:nvSpPr>
          <p:cNvPr id="8" name="object 8"/>
          <p:cNvSpPr txBox="1"/>
          <p:nvPr/>
        </p:nvSpPr>
        <p:spPr>
          <a:xfrm>
            <a:off x="6092191" y="5106923"/>
            <a:ext cx="4436110" cy="827150"/>
          </a:xfrm>
          <a:prstGeom prst="rect">
            <a:avLst/>
          </a:prstGeom>
        </p:spPr>
        <p:txBody>
          <a:bodyPr vert="horz" wrap="square" lIns="0" tIns="13970" rIns="0" bIns="0" rtlCol="0">
            <a:spAutoFit/>
          </a:bodyPr>
          <a:lstStyle/>
          <a:p>
            <a:pPr marL="12700" marR="5080" algn="r">
              <a:lnSpc>
                <a:spcPct val="99600"/>
              </a:lnSpc>
              <a:spcBef>
                <a:spcPts val="110"/>
              </a:spcBef>
            </a:pPr>
            <a:r>
              <a:rPr lang="zh-CN" altLang="en-US" sz="2600" spc="-10" dirty="0">
                <a:latin typeface="Roboto-Medium"/>
                <a:cs typeface="Roboto-Medium"/>
              </a:rPr>
              <a:t>通过情况评估</a:t>
            </a:r>
            <a:endParaRPr lang="en-US" altLang="zh-CN" sz="2600" spc="-10" dirty="0">
              <a:latin typeface="Roboto-Medium"/>
              <a:cs typeface="Roboto-Medium"/>
            </a:endParaRPr>
          </a:p>
          <a:p>
            <a:pPr marL="12700" marR="5080" algn="r">
              <a:lnSpc>
                <a:spcPct val="99600"/>
              </a:lnSpc>
              <a:spcBef>
                <a:spcPts val="110"/>
              </a:spcBef>
            </a:pPr>
            <a:r>
              <a:rPr lang="zh-CN" altLang="en-US" sz="2600" spc="-10" dirty="0">
                <a:latin typeface="Roboto-Medium"/>
                <a:cs typeface="Roboto-Medium"/>
              </a:rPr>
              <a:t>管理地方疫情</a:t>
            </a:r>
            <a:endParaRPr sz="2600" dirty="0">
              <a:latin typeface="Roboto-Medium"/>
              <a:cs typeface="Roboto-Medium"/>
            </a:endParaRPr>
          </a:p>
        </p:txBody>
      </p:sp>
      <p:sp>
        <p:nvSpPr>
          <p:cNvPr id="9" name="object 9"/>
          <p:cNvSpPr/>
          <p:nvPr/>
        </p:nvSpPr>
        <p:spPr>
          <a:xfrm>
            <a:off x="651264" y="1803400"/>
            <a:ext cx="4847836" cy="29718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4978544" cy="505267"/>
          </a:xfrm>
          <a:prstGeom prst="rect">
            <a:avLst/>
          </a:prstGeom>
        </p:spPr>
        <p:txBody>
          <a:bodyPr vert="horz" wrap="square" lIns="0" tIns="12700" rIns="0" bIns="0" rtlCol="0">
            <a:spAutoFit/>
          </a:bodyPr>
          <a:lstStyle/>
          <a:p>
            <a:pPr marL="12700">
              <a:lnSpc>
                <a:spcPct val="100000"/>
              </a:lnSpc>
              <a:spcBef>
                <a:spcPts val="100"/>
              </a:spcBef>
            </a:pPr>
            <a:r>
              <a:rPr lang="zh-CN" altLang="en-US" sz="3200" spc="-30" dirty="0">
                <a:latin typeface="华文细黑" panose="02010600040101010101" pitchFamily="2" charset="-122"/>
                <a:ea typeface="华文细黑" panose="02010600040101010101" pitchFamily="2" charset="-122"/>
              </a:rPr>
              <a:t>公共卫生和社会措施的背景</a:t>
            </a:r>
            <a:endParaRPr sz="3200" dirty="0">
              <a:latin typeface="华文细黑" panose="02010600040101010101" pitchFamily="2" charset="-122"/>
              <a:ea typeface="华文细黑" panose="02010600040101010101" pitchFamily="2" charset="-122"/>
            </a:endParaRPr>
          </a:p>
        </p:txBody>
      </p:sp>
      <p:grpSp>
        <p:nvGrpSpPr>
          <p:cNvPr id="5" name="object 5"/>
          <p:cNvGrpSpPr/>
          <p:nvPr/>
        </p:nvGrpSpPr>
        <p:grpSpPr>
          <a:xfrm>
            <a:off x="6508158" y="91071"/>
            <a:ext cx="3949065" cy="556260"/>
            <a:chOff x="6508158" y="91071"/>
            <a:chExt cx="3949065" cy="556260"/>
          </a:xfrm>
        </p:grpSpPr>
        <p:sp>
          <p:nvSpPr>
            <p:cNvPr id="6" name="object 6"/>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8" name="object 8"/>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10" name="object 10"/>
          <p:cNvSpPr txBox="1"/>
          <p:nvPr/>
        </p:nvSpPr>
        <p:spPr>
          <a:xfrm>
            <a:off x="7981937" y="225043"/>
            <a:ext cx="2310130" cy="299720"/>
          </a:xfrm>
          <a:prstGeom prst="rect">
            <a:avLst/>
          </a:prstGeom>
        </p:spPr>
        <p:txBody>
          <a:bodyPr vert="horz" wrap="square" lIns="0" tIns="12700" rIns="0" bIns="0" rtlCol="0">
            <a:spAutoFit/>
          </a:bodyPr>
          <a:lstStyle/>
          <a:p>
            <a:pPr marL="12700" algn="r">
              <a:lnSpc>
                <a:spcPct val="100000"/>
              </a:lnSpc>
              <a:spcBef>
                <a:spcPts val="100"/>
              </a:spcBef>
            </a:pPr>
            <a:r>
              <a:rPr lang="zh-CN" altLang="en-US" sz="1800" b="1" spc="-65" dirty="0">
                <a:solidFill>
                  <a:srgbClr val="FFFFFF"/>
                </a:solidFill>
                <a:latin typeface="华文细黑" panose="02010600040101010101" pitchFamily="2" charset="-122"/>
                <a:ea typeface="华文细黑" panose="02010600040101010101" pitchFamily="2" charset="-122"/>
                <a:cs typeface="Arial Black"/>
              </a:rPr>
              <a:t>仅为模拟情景</a:t>
            </a:r>
            <a:endParaRPr sz="1800" b="1" dirty="0">
              <a:latin typeface="华文细黑" panose="02010600040101010101" pitchFamily="2" charset="-122"/>
              <a:ea typeface="华文细黑" panose="02010600040101010101" pitchFamily="2" charset="-122"/>
              <a:cs typeface="Arial Black"/>
            </a:endParaRPr>
          </a:p>
        </p:txBody>
      </p:sp>
      <p:sp>
        <p:nvSpPr>
          <p:cNvPr id="12" name="object 12"/>
          <p:cNvSpPr/>
          <p:nvPr/>
        </p:nvSpPr>
        <p:spPr>
          <a:xfrm>
            <a:off x="8703992" y="3556000"/>
            <a:ext cx="1834147" cy="2839527"/>
          </a:xfrm>
          <a:prstGeom prst="rect">
            <a:avLst/>
          </a:prstGeom>
          <a:blipFill>
            <a:blip r:embed="rId5" cstate="print"/>
            <a:stretch>
              <a:fillRect/>
            </a:stretch>
          </a:blipFill>
        </p:spPr>
        <p:txBody>
          <a:bodyPr wrap="square" lIns="0" tIns="0" rIns="0" bIns="0" rtlCol="0"/>
          <a:lstStyle/>
          <a:p>
            <a:endParaRPr/>
          </a:p>
        </p:txBody>
      </p:sp>
      <p:sp>
        <p:nvSpPr>
          <p:cNvPr id="13" name="object 13"/>
          <p:cNvSpPr txBox="1">
            <a:spLocks noGrp="1"/>
          </p:cNvSpPr>
          <p:nvPr>
            <p:ph type="sldNum" sz="quarter" idx="7"/>
          </p:nvPr>
        </p:nvSpPr>
        <p:spPr>
          <a:xfrm>
            <a:off x="10022192" y="7302332"/>
            <a:ext cx="539750" cy="166712"/>
          </a:xfrm>
          <a:prstGeom prst="rect">
            <a:avLst/>
          </a:prstGeom>
        </p:spPr>
        <p:txBody>
          <a:bodyPr vert="horz" wrap="square" lIns="0" tIns="0" rIns="0" bIns="0" rtlCol="0">
            <a:spAutoFit/>
          </a:bodyPr>
          <a:lstStyle/>
          <a:p>
            <a:pPr marL="12700">
              <a:lnSpc>
                <a:spcPts val="1315"/>
              </a:lnSpc>
            </a:pPr>
            <a:r>
              <a:rPr lang="zh-CN" altLang="en-US" spc="-30" dirty="0"/>
              <a:t>第</a:t>
            </a:r>
            <a:fld id="{81D60167-4931-47E6-BA6A-407CBD079E47}" type="slidenum">
              <a:rPr smtClean="0"/>
              <a:t>15</a:t>
            </a:fld>
            <a:r>
              <a:rPr lang="zh-CN" altLang="en-US" dirty="0"/>
              <a:t>页</a:t>
            </a:r>
            <a:endParaRPr dirty="0"/>
          </a:p>
        </p:txBody>
      </p:sp>
      <p:sp>
        <p:nvSpPr>
          <p:cNvPr id="14" name="object 14"/>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2700">
              <a:lnSpc>
                <a:spcPts val="1315"/>
              </a:lnSpc>
            </a:pPr>
            <a:r>
              <a:rPr lang="zh-CN" altLang="en-US" spc="-45" dirty="0">
                <a:latin typeface="华文细黑" panose="02010600040101010101" pitchFamily="2" charset="-122"/>
                <a:ea typeface="华文细黑" panose="02010600040101010101" pitchFamily="2" charset="-122"/>
              </a:rPr>
              <a:t>模拟演习</a:t>
            </a:r>
            <a:endParaRPr spc="-40" dirty="0">
              <a:latin typeface="华文细黑" panose="02010600040101010101" pitchFamily="2" charset="-122"/>
              <a:ea typeface="华文细黑" panose="02010600040101010101" pitchFamily="2" charset="-122"/>
            </a:endParaRPr>
          </a:p>
        </p:txBody>
      </p:sp>
      <p:sp>
        <p:nvSpPr>
          <p:cNvPr id="15" name="object 3">
            <a:extLst>
              <a:ext uri="{FF2B5EF4-FFF2-40B4-BE49-F238E27FC236}">
                <a16:creationId xmlns:a16="http://schemas.microsoft.com/office/drawing/2014/main" id="{ECDF9C8F-190F-4303-A02D-7450B524AF90}"/>
              </a:ext>
            </a:extLst>
          </p:cNvPr>
          <p:cNvSpPr/>
          <p:nvPr/>
        </p:nvSpPr>
        <p:spPr>
          <a:xfrm>
            <a:off x="119835" y="884205"/>
            <a:ext cx="8351065" cy="6096000"/>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12700">
              <a:lnSpc>
                <a:spcPct val="125000"/>
              </a:lnSpc>
              <a:tabLst>
                <a:tab pos="240665" algn="l"/>
                <a:tab pos="241300" algn="l"/>
              </a:tabLst>
            </a:pPr>
            <a:r>
              <a:rPr lang="zh-CN" altLang="en-US" sz="1600" dirty="0">
                <a:solidFill>
                  <a:srgbClr val="231F20"/>
                </a:solidFill>
                <a:latin typeface="Roboto"/>
                <a:cs typeface="Roboto"/>
              </a:rPr>
              <a:t>公共卫生措施包括</a:t>
            </a:r>
            <a:endParaRPr lang="en-US" sz="1600" dirty="0">
              <a:latin typeface="Roboto"/>
              <a:cs typeface="Roboto"/>
            </a:endParaRPr>
          </a:p>
          <a:p>
            <a:pPr marL="480695" lvl="1" indent="-228600">
              <a:lnSpc>
                <a:spcPct val="125000"/>
              </a:lnSpc>
              <a:buChar char="•"/>
              <a:tabLst>
                <a:tab pos="480059" algn="l"/>
                <a:tab pos="480695" algn="l"/>
              </a:tabLst>
            </a:pPr>
            <a:r>
              <a:rPr lang="zh-CN" altLang="en-US" sz="1600" dirty="0">
                <a:solidFill>
                  <a:srgbClr val="231F20"/>
                </a:solidFill>
                <a:latin typeface="Roboto"/>
                <a:cs typeface="Roboto"/>
              </a:rPr>
              <a:t>个人防护措施（手卫生、呼吸礼仪、口罩等）</a:t>
            </a:r>
            <a:endParaRPr lang="en-US" sz="1600" dirty="0">
              <a:latin typeface="Roboto"/>
              <a:cs typeface="Roboto"/>
            </a:endParaRPr>
          </a:p>
          <a:p>
            <a:pPr marL="480695" lvl="1" indent="-228600">
              <a:lnSpc>
                <a:spcPct val="125000"/>
              </a:lnSpc>
              <a:buChar char="•"/>
              <a:tabLst>
                <a:tab pos="480059" algn="l"/>
                <a:tab pos="480695" algn="l"/>
              </a:tabLst>
            </a:pPr>
            <a:r>
              <a:rPr lang="zh-CN" altLang="en-US" sz="1600" spc="-10" dirty="0">
                <a:solidFill>
                  <a:srgbClr val="231F20"/>
                </a:solidFill>
                <a:latin typeface="Roboto"/>
                <a:cs typeface="Roboto"/>
              </a:rPr>
              <a:t>环境措施</a:t>
            </a:r>
            <a:endParaRPr lang="en-US" altLang="zh-CN" sz="1600" spc="-10" dirty="0">
              <a:solidFill>
                <a:srgbClr val="231F20"/>
              </a:solidFill>
              <a:latin typeface="Roboto"/>
              <a:cs typeface="Roboto"/>
            </a:endParaRPr>
          </a:p>
          <a:p>
            <a:pPr marL="480695" lvl="1" indent="-228600">
              <a:lnSpc>
                <a:spcPct val="125000"/>
              </a:lnSpc>
              <a:buChar char="•"/>
              <a:tabLst>
                <a:tab pos="480059" algn="l"/>
                <a:tab pos="480695" algn="l"/>
              </a:tabLst>
            </a:pPr>
            <a:r>
              <a:rPr lang="zh-CN" altLang="en-US" sz="1600" spc="-5" dirty="0">
                <a:solidFill>
                  <a:srgbClr val="231F20"/>
                </a:solidFill>
                <a:latin typeface="Roboto"/>
                <a:cs typeface="Roboto"/>
              </a:rPr>
              <a:t>保持身体距离的措施</a:t>
            </a:r>
            <a:endParaRPr lang="en-US" sz="1600" dirty="0">
              <a:latin typeface="Roboto"/>
              <a:cs typeface="Roboto"/>
            </a:endParaRPr>
          </a:p>
          <a:p>
            <a:pPr marL="480695" lvl="1" indent="-228600">
              <a:lnSpc>
                <a:spcPct val="125000"/>
              </a:lnSpc>
              <a:buChar char="•"/>
              <a:tabLst>
                <a:tab pos="480059" algn="l"/>
                <a:tab pos="480695" algn="l"/>
              </a:tabLst>
            </a:pPr>
            <a:r>
              <a:rPr lang="zh-CN" altLang="en-US" sz="1600" spc="-5" dirty="0">
                <a:solidFill>
                  <a:srgbClr val="231F20"/>
                </a:solidFill>
                <a:latin typeface="Roboto"/>
                <a:cs typeface="Roboto"/>
              </a:rPr>
              <a:t>旅行相关措施</a:t>
            </a:r>
            <a:endParaRPr lang="en-US" sz="1600" dirty="0">
              <a:latin typeface="Roboto"/>
              <a:cs typeface="Roboto"/>
            </a:endParaRPr>
          </a:p>
          <a:p>
            <a:pPr lvl="1">
              <a:lnSpc>
                <a:spcPct val="100000"/>
              </a:lnSpc>
              <a:spcBef>
                <a:spcPts val="55"/>
              </a:spcBef>
              <a:buClr>
                <a:srgbClr val="231F20"/>
              </a:buClr>
              <a:buFont typeface="Roboto"/>
              <a:buChar char="•"/>
            </a:pPr>
            <a:endParaRPr lang="en-US" sz="1200" dirty="0">
              <a:latin typeface="Roboto"/>
              <a:cs typeface="Roboto"/>
            </a:endParaRPr>
          </a:p>
          <a:p>
            <a:pPr marL="241300" marR="7620" indent="-228600" algn="just">
              <a:lnSpc>
                <a:spcPct val="125000"/>
              </a:lnSpc>
              <a:buChar char="•"/>
              <a:tabLst>
                <a:tab pos="241300" algn="l"/>
              </a:tabLst>
            </a:pPr>
            <a:r>
              <a:rPr lang="zh-CN" altLang="en-US" sz="1600" spc="-5" dirty="0">
                <a:solidFill>
                  <a:srgbClr val="231F20"/>
                </a:solidFill>
                <a:latin typeface="Roboto"/>
              </a:rPr>
              <a:t>保持身体距离的措施可适用于个人（如隔离病例和隔离接触者）或社区、特定人群或全部人群。</a:t>
            </a:r>
            <a:endParaRPr lang="en-US" sz="1600" spc="-5" dirty="0">
              <a:solidFill>
                <a:srgbClr val="231F20"/>
              </a:solidFill>
              <a:latin typeface="Roboto"/>
            </a:endParaRPr>
          </a:p>
          <a:p>
            <a:pPr>
              <a:lnSpc>
                <a:spcPct val="100000"/>
              </a:lnSpc>
              <a:spcBef>
                <a:spcPts val="55"/>
              </a:spcBef>
              <a:buClr>
                <a:srgbClr val="231F20"/>
              </a:buClr>
              <a:buFont typeface="Roboto"/>
              <a:buChar char="•"/>
            </a:pPr>
            <a:endParaRPr lang="en-US" sz="1600" spc="-5" dirty="0">
              <a:solidFill>
                <a:srgbClr val="231F20"/>
              </a:solidFill>
              <a:latin typeface="Roboto"/>
            </a:endParaRPr>
          </a:p>
          <a:p>
            <a:pPr marL="241300" marR="5080" indent="-228600" algn="just">
              <a:lnSpc>
                <a:spcPct val="125000"/>
              </a:lnSpc>
              <a:buChar char="•"/>
              <a:tabLst>
                <a:tab pos="241300" algn="l"/>
              </a:tabLst>
            </a:pPr>
            <a:r>
              <a:rPr lang="zh-CN" altLang="en-US" sz="1600" spc="-5" dirty="0">
                <a:solidFill>
                  <a:srgbClr val="231F20"/>
                </a:solidFill>
                <a:latin typeface="Roboto"/>
              </a:rPr>
              <a:t>许多国家还实施了其他一些大规模的公共卫生和社会措施，包括限制出行、学校关门、企业停业、地理隔离以及国际旅行限制。这些措施有时会被称为“封城”或“锁国”措施。</a:t>
            </a:r>
            <a:endParaRPr lang="en-US" sz="1600" spc="-5" dirty="0">
              <a:solidFill>
                <a:srgbClr val="231F20"/>
              </a:solidFill>
              <a:latin typeface="Roboto"/>
            </a:endParaRPr>
          </a:p>
          <a:p>
            <a:pPr>
              <a:lnSpc>
                <a:spcPct val="100000"/>
              </a:lnSpc>
              <a:spcBef>
                <a:spcPts val="55"/>
              </a:spcBef>
              <a:buClr>
                <a:srgbClr val="231F20"/>
              </a:buClr>
              <a:buFont typeface="Roboto"/>
              <a:buChar char="•"/>
            </a:pPr>
            <a:endParaRPr lang="en-US" sz="1600" spc="-5" dirty="0">
              <a:solidFill>
                <a:srgbClr val="231F20"/>
              </a:solidFill>
              <a:latin typeface="Roboto"/>
            </a:endParaRPr>
          </a:p>
          <a:p>
            <a:pPr marL="241300" marR="6985" indent="-228600" algn="just">
              <a:lnSpc>
                <a:spcPct val="125000"/>
              </a:lnSpc>
              <a:buChar char="•"/>
              <a:tabLst>
                <a:tab pos="241300" algn="l"/>
              </a:tabLst>
            </a:pPr>
            <a:r>
              <a:rPr lang="zh-CN" altLang="en-US" sz="1600" spc="-5" dirty="0">
                <a:solidFill>
                  <a:srgbClr val="231F20"/>
                </a:solidFill>
                <a:latin typeface="Roboto"/>
              </a:rPr>
              <a:t>必须根据传播强度及国家和国家以下各级卫生系统的能力，不断地调整公共卫生和社会措施。</a:t>
            </a:r>
            <a:endParaRPr lang="en-US" sz="1600" spc="-5" dirty="0">
              <a:solidFill>
                <a:srgbClr val="231F20"/>
              </a:solidFill>
              <a:latin typeface="Roboto"/>
            </a:endParaRPr>
          </a:p>
          <a:p>
            <a:pPr marL="241300" marR="6985" indent="-228600" algn="just">
              <a:lnSpc>
                <a:spcPct val="100000"/>
              </a:lnSpc>
              <a:buChar char="•"/>
              <a:tabLst>
                <a:tab pos="241300" algn="l"/>
              </a:tabLst>
            </a:pPr>
            <a:endParaRPr lang="en-US" sz="1600" spc="-5" dirty="0">
              <a:solidFill>
                <a:srgbClr val="231F20"/>
              </a:solidFill>
              <a:latin typeface="Roboto"/>
            </a:endParaRPr>
          </a:p>
          <a:p>
            <a:pPr marL="241300" marR="6985" indent="-228600" algn="just">
              <a:lnSpc>
                <a:spcPct val="125000"/>
              </a:lnSpc>
              <a:buChar char="•"/>
              <a:tabLst>
                <a:tab pos="241300" algn="l"/>
              </a:tabLst>
            </a:pPr>
            <a:r>
              <a:rPr lang="zh-CN" altLang="en-US" sz="1600" dirty="0">
                <a:solidFill>
                  <a:srgbClr val="231F20"/>
                </a:solidFill>
                <a:latin typeface="Roboto"/>
                <a:cs typeface="Roboto"/>
              </a:rPr>
              <a:t>实施、调整和取消公共卫生和社会措施的决定应主要基于对传播强度和卫生系统应对能力的情况评估，但也需考虑到这些措施可能会对社会和个人的整体福祉产生的影响。</a:t>
            </a:r>
            <a:endParaRPr lang="en-US" sz="1600" dirty="0">
              <a:solidFill>
                <a:srgbClr val="231F20"/>
              </a:solidFill>
              <a:latin typeface="Roboto"/>
              <a:cs typeface="Roboto"/>
            </a:endParaRPr>
          </a:p>
          <a:p>
            <a:pPr marL="241300" marR="6985" indent="-228600" algn="just">
              <a:lnSpc>
                <a:spcPct val="100000"/>
              </a:lnSpc>
              <a:buChar char="•"/>
              <a:tabLst>
                <a:tab pos="241300" algn="l"/>
              </a:tabLst>
            </a:pPr>
            <a:endParaRPr lang="en-US" sz="1600" dirty="0">
              <a:solidFill>
                <a:srgbClr val="231F20"/>
              </a:solidFill>
              <a:latin typeface="Roboto"/>
              <a:cs typeface="Roboto"/>
            </a:endParaRPr>
          </a:p>
          <a:p>
            <a:pPr marL="241300" marR="6985" indent="-228600" algn="just">
              <a:lnSpc>
                <a:spcPct val="125000"/>
              </a:lnSpc>
              <a:buChar char="•"/>
              <a:tabLst>
                <a:tab pos="241300" algn="l"/>
              </a:tabLst>
            </a:pPr>
            <a:r>
              <a:rPr lang="zh-CN" altLang="en-US" sz="1600" dirty="0">
                <a:solidFill>
                  <a:srgbClr val="231F20"/>
                </a:solidFill>
                <a:latin typeface="Roboto"/>
                <a:cs typeface="Roboto"/>
              </a:rPr>
              <a:t>调整公共卫生和社会措施时，应充分征求社区意见并使其参与进来，再作出改变。</a:t>
            </a:r>
            <a:endParaRPr lang="en-US" sz="1600" dirty="0">
              <a:solidFill>
                <a:srgbClr val="231F20"/>
              </a:solidFill>
              <a:latin typeface="Roboto"/>
              <a:cs typeface="Roboto"/>
            </a:endParaRPr>
          </a:p>
        </p:txBody>
      </p:sp>
      <p:sp>
        <p:nvSpPr>
          <p:cNvPr id="16" name="Rectangle 15">
            <a:extLst>
              <a:ext uri="{FF2B5EF4-FFF2-40B4-BE49-F238E27FC236}">
                <a16:creationId xmlns:a16="http://schemas.microsoft.com/office/drawing/2014/main" id="{75EB88AD-2BDA-4EF2-959E-6373A8BBE348}"/>
              </a:ext>
            </a:extLst>
          </p:cNvPr>
          <p:cNvSpPr/>
          <p:nvPr/>
        </p:nvSpPr>
        <p:spPr>
          <a:xfrm>
            <a:off x="8703992" y="1204874"/>
            <a:ext cx="1750025" cy="1569660"/>
          </a:xfrm>
          <a:prstGeom prst="rect">
            <a:avLst/>
          </a:prstGeom>
        </p:spPr>
        <p:txBody>
          <a:bodyPr wrap="square">
            <a:spAutoFit/>
          </a:bodyPr>
          <a:lstStyle/>
          <a:p>
            <a:pPr marL="12700" lvl="0" algn="ctr">
              <a:spcBef>
                <a:spcPts val="1440"/>
              </a:spcBef>
            </a:pPr>
            <a:r>
              <a:rPr lang="zh-CN" altLang="en-US" sz="1600" b="1" spc="-30" dirty="0">
                <a:solidFill>
                  <a:srgbClr val="231F20"/>
                </a:solidFill>
                <a:latin typeface="华文细黑" panose="02010600040101010101" pitchFamily="2" charset="-122"/>
                <a:ea typeface="华文细黑" panose="02010600040101010101" pitchFamily="2" charset="-122"/>
                <a:cs typeface="Times New Roman" panose="02020603050405020304" pitchFamily="18" charset="0"/>
              </a:rPr>
              <a:t>事实证明，</a:t>
            </a:r>
            <a:br>
              <a:rPr lang="en-US" altLang="zh-CN" sz="1600" b="1" spc="-30" dirty="0">
                <a:solidFill>
                  <a:srgbClr val="231F20"/>
                </a:solidFill>
                <a:latin typeface="华文细黑" panose="02010600040101010101" pitchFamily="2" charset="-122"/>
                <a:ea typeface="华文细黑" panose="02010600040101010101" pitchFamily="2" charset="-122"/>
                <a:cs typeface="Times New Roman" panose="02020603050405020304" pitchFamily="18" charset="0"/>
              </a:rPr>
            </a:br>
            <a:r>
              <a:rPr lang="zh-CN" altLang="en-US" sz="1600" b="1" spc="-30" dirty="0">
                <a:solidFill>
                  <a:srgbClr val="231F20"/>
                </a:solidFill>
                <a:latin typeface="华文细黑" panose="02010600040101010101" pitchFamily="2" charset="-122"/>
                <a:ea typeface="华文细黑" panose="02010600040101010101" pitchFamily="2" charset="-122"/>
                <a:cs typeface="Times New Roman" panose="02020603050405020304" pitchFamily="18" charset="0"/>
              </a:rPr>
              <a:t>公共卫生和</a:t>
            </a:r>
            <a:br>
              <a:rPr lang="en-US" altLang="zh-CN" sz="1600" b="1" spc="-30" dirty="0">
                <a:solidFill>
                  <a:srgbClr val="231F20"/>
                </a:solidFill>
                <a:latin typeface="华文细黑" panose="02010600040101010101" pitchFamily="2" charset="-122"/>
                <a:ea typeface="华文细黑" panose="02010600040101010101" pitchFamily="2" charset="-122"/>
                <a:cs typeface="Times New Roman" panose="02020603050405020304" pitchFamily="18" charset="0"/>
              </a:rPr>
            </a:br>
            <a:r>
              <a:rPr lang="zh-CN" altLang="en-US" sz="1600" b="1" spc="-30" dirty="0">
                <a:solidFill>
                  <a:srgbClr val="231F20"/>
                </a:solidFill>
                <a:latin typeface="华文细黑" panose="02010600040101010101" pitchFamily="2" charset="-122"/>
                <a:ea typeface="华文细黑" panose="02010600040101010101" pitchFamily="2" charset="-122"/>
                <a:cs typeface="Times New Roman" panose="02020603050405020304" pitchFamily="18" charset="0"/>
              </a:rPr>
              <a:t>社会措施对限制</a:t>
            </a:r>
            <a:r>
              <a:rPr lang="en-US" altLang="zh-CN" sz="1600" b="1" spc="-30" dirty="0">
                <a:solidFill>
                  <a:srgbClr val="231F20"/>
                </a:solidFill>
                <a:latin typeface="Times New Roman" panose="02020603050405020304" pitchFamily="18" charset="0"/>
                <a:ea typeface="华文细黑" panose="02010600040101010101" pitchFamily="2" charset="-122"/>
                <a:cs typeface="Times New Roman" panose="02020603050405020304" pitchFamily="18" charset="0"/>
              </a:rPr>
              <a:t>COVID-19</a:t>
            </a:r>
            <a:r>
              <a:rPr lang="en-US" altLang="zh-CN" sz="1600" b="1" spc="-30" dirty="0">
                <a:solidFill>
                  <a:srgbClr val="231F20"/>
                </a:solidFill>
                <a:latin typeface="华文细黑" panose="02010600040101010101" pitchFamily="2" charset="-122"/>
                <a:ea typeface="华文细黑" panose="02010600040101010101" pitchFamily="2" charset="-122"/>
                <a:cs typeface="Times New Roman" panose="02020603050405020304" pitchFamily="18" charset="0"/>
              </a:rPr>
              <a:t> </a:t>
            </a:r>
            <a:r>
              <a:rPr lang="zh-CN" altLang="en-US" sz="1600" b="1" spc="-30" dirty="0">
                <a:solidFill>
                  <a:srgbClr val="231F20"/>
                </a:solidFill>
                <a:latin typeface="华文细黑" panose="02010600040101010101" pitchFamily="2" charset="-122"/>
                <a:ea typeface="华文细黑" panose="02010600040101010101" pitchFamily="2" charset="-122"/>
                <a:cs typeface="Times New Roman" panose="02020603050405020304" pitchFamily="18" charset="0"/>
              </a:rPr>
              <a:t>传播和减少死亡人数至关重要。</a:t>
            </a:r>
            <a:endParaRPr lang="en-US" sz="1600" b="1" spc="-30" dirty="0">
              <a:solidFill>
                <a:srgbClr val="231F2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4544695" cy="513080"/>
          </a:xfrm>
          <a:prstGeom prst="rect">
            <a:avLst/>
          </a:prstGeom>
        </p:spPr>
        <p:txBody>
          <a:bodyPr vert="horz" wrap="square" lIns="0" tIns="12700" rIns="0" bIns="0" rtlCol="0">
            <a:spAutoFit/>
          </a:bodyPr>
          <a:lstStyle/>
          <a:p>
            <a:pPr marL="12700">
              <a:lnSpc>
                <a:spcPct val="100000"/>
              </a:lnSpc>
              <a:spcBef>
                <a:spcPts val="100"/>
              </a:spcBef>
            </a:pPr>
            <a:r>
              <a:rPr lang="zh-CN" altLang="en-US" sz="3200" spc="-25" dirty="0">
                <a:latin typeface="华文细黑" panose="02010600040101010101" pitchFamily="2" charset="-122"/>
                <a:ea typeface="华文细黑" panose="02010600040101010101" pitchFamily="2" charset="-122"/>
              </a:rPr>
              <a:t>情况评估</a:t>
            </a:r>
            <a:endParaRPr sz="3200" dirty="0">
              <a:latin typeface="华文细黑" panose="02010600040101010101" pitchFamily="2" charset="-122"/>
              <a:ea typeface="华文细黑" panose="02010600040101010101" pitchFamily="2" charset="-122"/>
            </a:endParaRPr>
          </a:p>
        </p:txBody>
      </p:sp>
      <p:grpSp>
        <p:nvGrpSpPr>
          <p:cNvPr id="3" name="object 3"/>
          <p:cNvGrpSpPr/>
          <p:nvPr/>
        </p:nvGrpSpPr>
        <p:grpSpPr>
          <a:xfrm>
            <a:off x="6508158" y="91071"/>
            <a:ext cx="3949065" cy="556260"/>
            <a:chOff x="6508158" y="91071"/>
            <a:chExt cx="3949065" cy="556260"/>
          </a:xfrm>
        </p:grpSpPr>
        <p:sp>
          <p:nvSpPr>
            <p:cNvPr id="4" name="object 4"/>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6" name="object 6"/>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8" name="object 8"/>
          <p:cNvSpPr txBox="1"/>
          <p:nvPr/>
        </p:nvSpPr>
        <p:spPr>
          <a:xfrm>
            <a:off x="7981937" y="225043"/>
            <a:ext cx="2310130" cy="299720"/>
          </a:xfrm>
          <a:prstGeom prst="rect">
            <a:avLst/>
          </a:prstGeom>
        </p:spPr>
        <p:txBody>
          <a:bodyPr vert="horz" wrap="square" lIns="0" tIns="12700" rIns="0" bIns="0" rtlCol="0">
            <a:spAutoFit/>
          </a:bodyPr>
          <a:lstStyle/>
          <a:p>
            <a:pPr marL="12700" algn="r">
              <a:lnSpc>
                <a:spcPct val="100000"/>
              </a:lnSpc>
              <a:spcBef>
                <a:spcPts val="100"/>
              </a:spcBef>
            </a:pPr>
            <a:r>
              <a:rPr lang="zh-CN" altLang="en-US" sz="1800" b="1" spc="-65" dirty="0">
                <a:solidFill>
                  <a:srgbClr val="FFFFFF"/>
                </a:solidFill>
                <a:latin typeface="华文细黑" panose="02010600040101010101" pitchFamily="2" charset="-122"/>
                <a:ea typeface="华文细黑" panose="02010600040101010101" pitchFamily="2" charset="-122"/>
                <a:cs typeface="Arial Black"/>
              </a:rPr>
              <a:t>仅为模拟情景</a:t>
            </a:r>
            <a:endParaRPr sz="1800" b="1" dirty="0">
              <a:latin typeface="华文细黑" panose="02010600040101010101" pitchFamily="2" charset="-122"/>
              <a:ea typeface="华文细黑" panose="02010600040101010101" pitchFamily="2" charset="-122"/>
              <a:cs typeface="Arial Black"/>
            </a:endParaRPr>
          </a:p>
        </p:txBody>
      </p:sp>
      <p:sp>
        <p:nvSpPr>
          <p:cNvPr id="9" name="object 9"/>
          <p:cNvSpPr txBox="1"/>
          <p:nvPr/>
        </p:nvSpPr>
        <p:spPr>
          <a:xfrm>
            <a:off x="238086" y="862075"/>
            <a:ext cx="10004742" cy="2163285"/>
          </a:xfrm>
          <a:prstGeom prst="rect">
            <a:avLst/>
          </a:prstGeom>
        </p:spPr>
        <p:txBody>
          <a:bodyPr vert="horz" wrap="square" lIns="0" tIns="13970" rIns="0" bIns="0" rtlCol="0">
            <a:spAutoFit/>
          </a:bodyPr>
          <a:lstStyle/>
          <a:p>
            <a:pPr marL="12700" marR="556895" algn="just">
              <a:lnSpc>
                <a:spcPct val="125000"/>
              </a:lnSpc>
              <a:spcBef>
                <a:spcPts val="110"/>
              </a:spcBef>
            </a:pPr>
            <a:r>
              <a:rPr lang="zh-CN" altLang="en-US" sz="2000" spc="-5" dirty="0">
                <a:latin typeface="Calibri"/>
                <a:cs typeface="Calibri"/>
              </a:rPr>
              <a:t>实行、调整或取消公共卫生和社会措施的决定应基于采用标准方法进行的情况评估，这种方法会考虑到传播等级和卫生系统的应对能力，以得出整体情况级别。</a:t>
            </a:r>
            <a:endParaRPr sz="2000" dirty="0">
              <a:latin typeface="Calibri"/>
              <a:cs typeface="Calibri"/>
            </a:endParaRPr>
          </a:p>
          <a:p>
            <a:pPr>
              <a:lnSpc>
                <a:spcPct val="100000"/>
              </a:lnSpc>
              <a:spcBef>
                <a:spcPts val="55"/>
              </a:spcBef>
            </a:pPr>
            <a:endParaRPr sz="1600" dirty="0">
              <a:latin typeface="Calibri"/>
              <a:cs typeface="Calibri"/>
            </a:endParaRPr>
          </a:p>
          <a:p>
            <a:pPr marL="12700" marR="5080">
              <a:lnSpc>
                <a:spcPct val="125000"/>
              </a:lnSpc>
            </a:pPr>
            <a:r>
              <a:rPr lang="zh-CN" altLang="en-US" sz="2000" spc="-10" dirty="0">
                <a:latin typeface="Calibri"/>
                <a:cs typeface="Calibri"/>
              </a:rPr>
              <a:t>提供指标和建议阈值是为了评估传播强度和卫生系统的应对能力；这些综合在一起，为指导调整公共卫生和社会措施提供了依据。各项措施都是指示性的，需根据地方环境进行调整。</a:t>
            </a:r>
            <a:endParaRPr sz="2000" dirty="0">
              <a:latin typeface="Calibri"/>
              <a:cs typeface="Calibri"/>
            </a:endParaRPr>
          </a:p>
        </p:txBody>
      </p:sp>
      <p:sp>
        <p:nvSpPr>
          <p:cNvPr id="10" name="object 10"/>
          <p:cNvSpPr/>
          <p:nvPr/>
        </p:nvSpPr>
        <p:spPr>
          <a:xfrm>
            <a:off x="6544944" y="3407665"/>
            <a:ext cx="3505872" cy="3143885"/>
          </a:xfrm>
          <a:prstGeom prst="rect">
            <a:avLst/>
          </a:prstGeom>
          <a:blipFill>
            <a:blip r:embed="rId5" cstate="print"/>
            <a:stretch>
              <a:fillRect/>
            </a:stretch>
          </a:blipFill>
        </p:spPr>
        <p:txBody>
          <a:bodyPr wrap="square" lIns="0" tIns="0" rIns="0" bIns="0" rtlCol="0"/>
          <a:lstStyle/>
          <a:p>
            <a:endParaRPr/>
          </a:p>
        </p:txBody>
      </p:sp>
      <p:sp>
        <p:nvSpPr>
          <p:cNvPr id="11" name="object 11"/>
          <p:cNvSpPr txBox="1"/>
          <p:nvPr/>
        </p:nvSpPr>
        <p:spPr>
          <a:xfrm>
            <a:off x="316664" y="3574796"/>
            <a:ext cx="6191494" cy="3332772"/>
          </a:xfrm>
          <a:prstGeom prst="rect">
            <a:avLst/>
          </a:prstGeom>
        </p:spPr>
        <p:txBody>
          <a:bodyPr vert="horz" wrap="square" lIns="0" tIns="10795" rIns="0" bIns="0" rtlCol="0">
            <a:spAutoFit/>
          </a:bodyPr>
          <a:lstStyle/>
          <a:p>
            <a:pPr marL="12700" marR="27305" algn="just">
              <a:lnSpc>
                <a:spcPts val="2000"/>
              </a:lnSpc>
              <a:spcBef>
                <a:spcPts val="85"/>
              </a:spcBef>
            </a:pPr>
            <a:r>
              <a:rPr lang="zh-CN" altLang="en-US" sz="1400" b="1" spc="-10" dirty="0">
                <a:solidFill>
                  <a:srgbClr val="231F20"/>
                </a:solidFill>
                <a:latin typeface="华文细黑" panose="02010600040101010101" pitchFamily="2" charset="-122"/>
                <a:ea typeface="华文细黑" panose="02010600040101010101" pitchFamily="2" charset="-122"/>
                <a:cs typeface="Roboto"/>
              </a:rPr>
              <a:t>情况级别</a:t>
            </a:r>
            <a:r>
              <a:rPr lang="en-US" altLang="zh-CN" sz="1400" b="1" spc="-10" dirty="0">
                <a:solidFill>
                  <a:srgbClr val="231F20"/>
                </a:solidFill>
                <a:latin typeface="Times New Roman" panose="02020603050405020304" pitchFamily="18" charset="0"/>
                <a:ea typeface="华文细黑" panose="02010600040101010101" pitchFamily="2" charset="-122"/>
                <a:cs typeface="Times New Roman" panose="02020603050405020304" pitchFamily="18" charset="0"/>
              </a:rPr>
              <a:t>0</a:t>
            </a:r>
            <a:r>
              <a:rPr lang="en-US" altLang="zh-CN" sz="1400" b="1" spc="-10" dirty="0">
                <a:solidFill>
                  <a:srgbClr val="231F20"/>
                </a:solidFill>
                <a:latin typeface="Roboto"/>
                <a:cs typeface="Roboto"/>
              </a:rPr>
              <a:t> </a:t>
            </a:r>
            <a:r>
              <a:rPr lang="zh-CN" altLang="en-US" sz="1400" spc="-5" dirty="0">
                <a:solidFill>
                  <a:srgbClr val="231F20"/>
                </a:solidFill>
                <a:latin typeface="Roboto"/>
                <a:cs typeface="Roboto"/>
              </a:rPr>
              <a:t>对应的情况是，在之前</a:t>
            </a:r>
            <a:r>
              <a:rPr lang="en-US" altLang="zh-CN" sz="1400" spc="-5" dirty="0">
                <a:solidFill>
                  <a:srgbClr val="231F20"/>
                </a:solidFill>
                <a:latin typeface="Times New Roman" panose="02020603050405020304" pitchFamily="18" charset="0"/>
                <a:cs typeface="Times New Roman" panose="02020603050405020304" pitchFamily="18" charset="0"/>
              </a:rPr>
              <a:t>28</a:t>
            </a:r>
            <a:r>
              <a:rPr lang="zh-CN" altLang="en-US" sz="1400" spc="-5" dirty="0">
                <a:solidFill>
                  <a:srgbClr val="231F20"/>
                </a:solidFill>
                <a:latin typeface="Roboto"/>
                <a:cs typeface="Roboto"/>
              </a:rPr>
              <a:t>天内没有已知的</a:t>
            </a:r>
            <a:r>
              <a:rPr lang="en-US" altLang="zh-CN" sz="1400" spc="-5" dirty="0">
                <a:solidFill>
                  <a:srgbClr val="231F20"/>
                </a:solidFill>
                <a:latin typeface="Times New Roman" panose="02020603050405020304" pitchFamily="18" charset="0"/>
                <a:cs typeface="Times New Roman" panose="02020603050405020304" pitchFamily="18" charset="0"/>
              </a:rPr>
              <a:t>SARS-CoV-2</a:t>
            </a:r>
            <a:r>
              <a:rPr lang="zh-CN" altLang="en-US" sz="1400" spc="-5" dirty="0">
                <a:solidFill>
                  <a:srgbClr val="231F20"/>
                </a:solidFill>
                <a:latin typeface="Roboto"/>
                <a:cs typeface="Roboto"/>
              </a:rPr>
              <a:t>传播。卫生系统和公共卫生主管部门已做好应对准备，但日常活动不受限制。</a:t>
            </a:r>
            <a:endParaRPr sz="1400" dirty="0">
              <a:latin typeface="Roboto"/>
              <a:cs typeface="Roboto"/>
            </a:endParaRPr>
          </a:p>
          <a:p>
            <a:pPr marL="12700" marR="307975" algn="just">
              <a:lnSpc>
                <a:spcPts val="2000"/>
              </a:lnSpc>
              <a:spcBef>
                <a:spcPts val="85"/>
              </a:spcBef>
            </a:pPr>
            <a:r>
              <a:rPr lang="zh-CN" altLang="en-US" sz="1400" b="1" spc="-10" dirty="0">
                <a:solidFill>
                  <a:srgbClr val="231F20"/>
                </a:solidFill>
                <a:latin typeface="华文细黑" panose="02010600040101010101" pitchFamily="2" charset="-122"/>
                <a:ea typeface="华文细黑" panose="02010600040101010101" pitchFamily="2" charset="-122"/>
                <a:cs typeface="Roboto"/>
              </a:rPr>
              <a:t>情况级别</a:t>
            </a:r>
            <a:r>
              <a:rPr sz="1400" b="1" dirty="0">
                <a:solidFill>
                  <a:srgbClr val="231F20"/>
                </a:solidFill>
                <a:latin typeface="Times New Roman" panose="02020603050405020304" pitchFamily="18" charset="0"/>
                <a:cs typeface="Times New Roman" panose="02020603050405020304" pitchFamily="18" charset="0"/>
              </a:rPr>
              <a:t>1</a:t>
            </a:r>
            <a:r>
              <a:rPr sz="1400" b="1" dirty="0">
                <a:solidFill>
                  <a:srgbClr val="231F20"/>
                </a:solidFill>
                <a:latin typeface="Roboto"/>
                <a:cs typeface="Roboto"/>
              </a:rPr>
              <a:t> </a:t>
            </a:r>
            <a:r>
              <a:rPr lang="zh-CN" altLang="en-US" sz="1400" dirty="0">
                <a:solidFill>
                  <a:srgbClr val="231F20"/>
                </a:solidFill>
                <a:latin typeface="Roboto"/>
                <a:cs typeface="Roboto"/>
              </a:rPr>
              <a:t>所</a:t>
            </a:r>
            <a:r>
              <a:rPr lang="zh-CN" altLang="en-US" sz="1400" spc="-5" dirty="0">
                <a:solidFill>
                  <a:srgbClr val="231F20"/>
                </a:solidFill>
                <a:latin typeface="Roboto"/>
                <a:cs typeface="Roboto"/>
              </a:rPr>
              <a:t>指的情况是，已推出防止传播的基本措施；或如果已出现病例，则通过围绕病例或聚集性病例采取有效措施来控制流行病，对社会和经济活动造成有限和短暂的局部干扰。</a:t>
            </a:r>
            <a:endParaRPr sz="1400" dirty="0">
              <a:latin typeface="Roboto"/>
              <a:cs typeface="Roboto"/>
            </a:endParaRPr>
          </a:p>
          <a:p>
            <a:pPr marL="12700" algn="just">
              <a:lnSpc>
                <a:spcPts val="2000"/>
              </a:lnSpc>
            </a:pPr>
            <a:r>
              <a:rPr lang="zh-CN" altLang="en-US" sz="1400" b="1" spc="-10" dirty="0">
                <a:solidFill>
                  <a:srgbClr val="231F20"/>
                </a:solidFill>
                <a:latin typeface="华文细黑" panose="02010600040101010101" pitchFamily="2" charset="-122"/>
                <a:ea typeface="华文细黑" panose="02010600040101010101" pitchFamily="2" charset="-122"/>
              </a:rPr>
              <a:t>情况级别</a:t>
            </a:r>
            <a:r>
              <a:rPr sz="1400" b="1" dirty="0">
                <a:solidFill>
                  <a:srgbClr val="231F20"/>
                </a:solidFill>
                <a:latin typeface="Times New Roman" panose="02020603050405020304" pitchFamily="18" charset="0"/>
                <a:cs typeface="Times New Roman" panose="02020603050405020304" pitchFamily="18" charset="0"/>
              </a:rPr>
              <a:t>2</a:t>
            </a:r>
            <a:r>
              <a:rPr sz="1400" b="1" dirty="0">
                <a:solidFill>
                  <a:srgbClr val="231F20"/>
                </a:solidFill>
                <a:latin typeface="Roboto"/>
                <a:cs typeface="Roboto"/>
              </a:rPr>
              <a:t> </a:t>
            </a:r>
            <a:r>
              <a:rPr lang="zh-CN" altLang="en-US" sz="1400" spc="-5" dirty="0">
                <a:solidFill>
                  <a:srgbClr val="231F20"/>
                </a:solidFill>
                <a:latin typeface="Roboto"/>
                <a:cs typeface="Roboto"/>
              </a:rPr>
              <a:t>所代表的情况是，社区发病率低或社区传播风险超出聚集感染。可能需要采取更多措施来控制传播；然而，对社会和经济活动的干扰仍然有限。</a:t>
            </a:r>
            <a:endParaRPr sz="1400" dirty="0">
              <a:latin typeface="Roboto"/>
              <a:cs typeface="Roboto"/>
            </a:endParaRPr>
          </a:p>
          <a:p>
            <a:pPr marL="12700" algn="just">
              <a:lnSpc>
                <a:spcPts val="2000"/>
              </a:lnSpc>
            </a:pPr>
            <a:r>
              <a:rPr lang="zh-CN" altLang="en-US" sz="1400" b="1" spc="-10" dirty="0">
                <a:solidFill>
                  <a:srgbClr val="231F20"/>
                </a:solidFill>
                <a:latin typeface="华文细黑" panose="02010600040101010101" pitchFamily="2" charset="-122"/>
                <a:ea typeface="华文细黑" panose="02010600040101010101" pitchFamily="2" charset="-122"/>
              </a:rPr>
              <a:t>情况级别</a:t>
            </a:r>
            <a:r>
              <a:rPr sz="1400" b="1" dirty="0">
                <a:solidFill>
                  <a:srgbClr val="231F20"/>
                </a:solidFill>
                <a:latin typeface="Times New Roman" panose="02020603050405020304" pitchFamily="18" charset="0"/>
                <a:cs typeface="Times New Roman" panose="02020603050405020304" pitchFamily="18" charset="0"/>
              </a:rPr>
              <a:t>3</a:t>
            </a:r>
            <a:r>
              <a:rPr sz="1400" b="1" dirty="0">
                <a:solidFill>
                  <a:srgbClr val="231F20"/>
                </a:solidFill>
                <a:latin typeface="Roboto"/>
                <a:cs typeface="Roboto"/>
              </a:rPr>
              <a:t> </a:t>
            </a:r>
            <a:r>
              <a:rPr lang="zh-CN" altLang="en-US" sz="1400" spc="-5" dirty="0">
                <a:solidFill>
                  <a:srgbClr val="231F20"/>
                </a:solidFill>
                <a:latin typeface="Roboto"/>
                <a:cs typeface="Roboto"/>
              </a:rPr>
              <a:t>所指的情况是，发生了社区传播，其额外应对能力有限，卫生服务有不堪重负的风险。可能需要采取更广泛的组合措施来限制传播、管理病例和确保疫情得到控制。</a:t>
            </a:r>
            <a:endParaRPr sz="1400" dirty="0">
              <a:latin typeface="Roboto"/>
              <a:cs typeface="Roboto"/>
            </a:endParaRPr>
          </a:p>
          <a:p>
            <a:pPr marL="12700" marR="98425" algn="just">
              <a:lnSpc>
                <a:spcPts val="2000"/>
              </a:lnSpc>
              <a:spcBef>
                <a:spcPts val="40"/>
              </a:spcBef>
            </a:pPr>
            <a:r>
              <a:rPr lang="zh-CN" altLang="en-US" sz="1400" b="1" spc="-10" dirty="0">
                <a:solidFill>
                  <a:srgbClr val="231F20"/>
                </a:solidFill>
                <a:latin typeface="华文细黑" panose="02010600040101010101" pitchFamily="2" charset="-122"/>
                <a:ea typeface="华文细黑" panose="02010600040101010101" pitchFamily="2" charset="-122"/>
              </a:rPr>
              <a:t>情况级别</a:t>
            </a:r>
            <a:r>
              <a:rPr sz="1400" b="1" dirty="0">
                <a:solidFill>
                  <a:srgbClr val="231F20"/>
                </a:solidFill>
                <a:latin typeface="Times New Roman" panose="02020603050405020304" pitchFamily="18" charset="0"/>
                <a:cs typeface="Times New Roman" panose="02020603050405020304" pitchFamily="18" charset="0"/>
              </a:rPr>
              <a:t>4</a:t>
            </a:r>
            <a:r>
              <a:rPr sz="1400" b="1" dirty="0">
                <a:solidFill>
                  <a:srgbClr val="231F20"/>
                </a:solidFill>
                <a:latin typeface="Roboto"/>
                <a:cs typeface="Roboto"/>
              </a:rPr>
              <a:t> </a:t>
            </a:r>
            <a:r>
              <a:rPr lang="zh-CN" altLang="en-US" sz="1400" spc="-5" dirty="0">
                <a:solidFill>
                  <a:srgbClr val="231F20"/>
                </a:solidFill>
                <a:latin typeface="Roboto"/>
                <a:cs typeface="Roboto"/>
              </a:rPr>
              <a:t>对应的情况是，出现一种不受控制的流行病，现有的卫生系统应对能力有限或没有额外能力，因此需要采取广泛措施，以避免卫生服务不堪重负以及过高的发病率和死亡率。</a:t>
            </a:r>
            <a:endParaRPr sz="1400" dirty="0">
              <a:latin typeface="Roboto"/>
              <a:cs typeface="Roboto"/>
            </a:endParaRPr>
          </a:p>
        </p:txBody>
      </p:sp>
      <p:sp>
        <p:nvSpPr>
          <p:cNvPr id="12" name="object 12"/>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zh-CN" altLang="en-US" spc="-30" dirty="0"/>
              <a:t>第</a:t>
            </a:r>
            <a:fld id="{81D60167-4931-47E6-BA6A-407CBD079E47}" type="slidenum">
              <a:rPr smtClean="0"/>
              <a:t>16</a:t>
            </a:fld>
            <a:r>
              <a:rPr lang="zh-CN" altLang="en-US" dirty="0"/>
              <a:t>页</a:t>
            </a:r>
            <a:endParaRPr dirty="0"/>
          </a:p>
        </p:txBody>
      </p:sp>
      <p:sp>
        <p:nvSpPr>
          <p:cNvPr id="13" name="object 13"/>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2700">
              <a:lnSpc>
                <a:spcPts val="1315"/>
              </a:lnSpc>
            </a:pPr>
            <a:r>
              <a:rPr lang="zh-CN" altLang="en-US" spc="-45" dirty="0">
                <a:latin typeface="华文细黑" panose="02010600040101010101" pitchFamily="2" charset="-122"/>
                <a:ea typeface="华文细黑" panose="02010600040101010101" pitchFamily="2" charset="-122"/>
              </a:rPr>
              <a:t>模拟演习</a:t>
            </a:r>
            <a:endParaRPr spc="-40" dirty="0">
              <a:latin typeface="华文细黑" panose="02010600040101010101" pitchFamily="2" charset="-122"/>
              <a:ea typeface="华文细黑" panose="02010600040101010101" pitchFamily="2" charset="-122"/>
            </a:endParaRPr>
          </a:p>
        </p:txBody>
      </p:sp>
      <p:pic>
        <p:nvPicPr>
          <p:cNvPr id="20" name="图片 19" descr="文本&#10;&#10;描述已自动生成">
            <a:extLst>
              <a:ext uri="{FF2B5EF4-FFF2-40B4-BE49-F238E27FC236}">
                <a16:creationId xmlns:a16="http://schemas.microsoft.com/office/drawing/2014/main" id="{FAA7B8C5-0C69-49BA-B8CC-2755156723D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65900" y="3449986"/>
            <a:ext cx="3641725" cy="588613"/>
          </a:xfrm>
          <a:prstGeom prst="rect">
            <a:avLst/>
          </a:prstGeom>
        </p:spPr>
      </p:pic>
      <p:pic>
        <p:nvPicPr>
          <p:cNvPr id="30" name="图片 29">
            <a:extLst>
              <a:ext uri="{FF2B5EF4-FFF2-40B4-BE49-F238E27FC236}">
                <a16:creationId xmlns:a16="http://schemas.microsoft.com/office/drawing/2014/main" id="{6CE7D7E1-AC21-45BF-ABD6-D48395A3693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2100" y="4038600"/>
            <a:ext cx="3408716" cy="251295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9562952" y="830071"/>
            <a:ext cx="1012190"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30</a:t>
            </a:r>
            <a:r>
              <a:rPr lang="zh-CN" altLang="en-US" sz="2100" b="1" spc="-5" dirty="0">
                <a:solidFill>
                  <a:srgbClr val="0070C0"/>
                </a:solidFill>
                <a:latin typeface="华文细黑" panose="02010600040101010101" pitchFamily="2" charset="-122"/>
                <a:ea typeface="华文细黑" panose="02010600040101010101" pitchFamily="2" charset="-122"/>
                <a:cs typeface="Arial"/>
              </a:rPr>
              <a:t>分钟</a:t>
            </a:r>
            <a:endParaRPr sz="2100" dirty="0">
              <a:latin typeface="华文细黑" panose="02010600040101010101" pitchFamily="2" charset="-122"/>
              <a:ea typeface="华文细黑" panose="02010600040101010101" pitchFamily="2" charset="-122"/>
              <a:cs typeface="Arial"/>
            </a:endParaRPr>
          </a:p>
        </p:txBody>
      </p:sp>
      <p:sp>
        <p:nvSpPr>
          <p:cNvPr id="7" name="object 7"/>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zh-CN" altLang="en-US" spc="-30" dirty="0"/>
              <a:t>第</a:t>
            </a:r>
            <a:fld id="{81D60167-4931-47E6-BA6A-407CBD079E47}" type="slidenum">
              <a:rPr smtClean="0"/>
              <a:t>17</a:t>
            </a:fld>
            <a:r>
              <a:rPr lang="zh-CN" altLang="en-US" dirty="0"/>
              <a:t>页</a:t>
            </a:r>
            <a:endParaRPr dirty="0"/>
          </a:p>
        </p:txBody>
      </p:sp>
      <p:sp>
        <p:nvSpPr>
          <p:cNvPr id="8" name="object 8"/>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2700">
              <a:lnSpc>
                <a:spcPts val="1315"/>
              </a:lnSpc>
            </a:pPr>
            <a:r>
              <a:rPr lang="zh-CN" altLang="en-US" spc="-45" dirty="0">
                <a:latin typeface="华文细黑" panose="02010600040101010101" pitchFamily="2" charset="-122"/>
                <a:ea typeface="华文细黑" panose="02010600040101010101" pitchFamily="2" charset="-122"/>
              </a:rPr>
              <a:t>模拟演习</a:t>
            </a:r>
            <a:endParaRPr spc="-40" dirty="0">
              <a:latin typeface="华文细黑" panose="02010600040101010101" pitchFamily="2" charset="-122"/>
              <a:ea typeface="华文细黑" panose="02010600040101010101" pitchFamily="2" charset="-122"/>
            </a:endParaRP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latin typeface="华文细黑" panose="02010600040101010101" pitchFamily="2" charset="-122"/>
                <a:ea typeface="华文细黑" panose="02010600040101010101" pitchFamily="2" charset="-122"/>
              </a:rPr>
              <a:t>第</a:t>
            </a:r>
            <a:r>
              <a:rPr sz="3600" dirty="0">
                <a:latin typeface="Times New Roman" panose="02020603050405020304" pitchFamily="18" charset="0"/>
                <a:ea typeface="华文细黑" panose="02010600040101010101" pitchFamily="2" charset="-122"/>
                <a:cs typeface="Times New Roman" panose="02020603050405020304" pitchFamily="18" charset="0"/>
              </a:rPr>
              <a:t>2</a:t>
            </a:r>
            <a:r>
              <a:rPr lang="zh-CN" altLang="en-US" sz="3600" dirty="0">
                <a:latin typeface="华文细黑" panose="02010600040101010101" pitchFamily="2" charset="-122"/>
                <a:ea typeface="华文细黑" panose="02010600040101010101" pitchFamily="2" charset="-122"/>
              </a:rPr>
              <a:t>场</a:t>
            </a:r>
            <a:endParaRPr sz="3600" dirty="0">
              <a:latin typeface="华文细黑" panose="02010600040101010101" pitchFamily="2" charset="-122"/>
              <a:ea typeface="华文细黑" panose="02010600040101010101" pitchFamily="2" charset="-122"/>
            </a:endParaRPr>
          </a:p>
        </p:txBody>
      </p:sp>
      <p:sp>
        <p:nvSpPr>
          <p:cNvPr id="5" name="object 5"/>
          <p:cNvSpPr txBox="1"/>
          <p:nvPr/>
        </p:nvSpPr>
        <p:spPr>
          <a:xfrm>
            <a:off x="444906" y="1115780"/>
            <a:ext cx="8776335" cy="3741473"/>
          </a:xfrm>
          <a:prstGeom prst="rect">
            <a:avLst/>
          </a:prstGeom>
        </p:spPr>
        <p:txBody>
          <a:bodyPr vert="horz" wrap="square" lIns="0" tIns="12700" rIns="0" bIns="0" rtlCol="0">
            <a:spAutoFit/>
          </a:bodyPr>
          <a:lstStyle/>
          <a:p>
            <a:pPr marL="12700">
              <a:lnSpc>
                <a:spcPct val="125000"/>
              </a:lnSpc>
              <a:spcBef>
                <a:spcPts val="100"/>
              </a:spcBef>
            </a:pPr>
            <a:r>
              <a:rPr lang="zh-CN" altLang="en-US" dirty="0">
                <a:solidFill>
                  <a:srgbClr val="231F20"/>
                </a:solidFill>
                <a:latin typeface="Roboto"/>
                <a:cs typeface="Roboto"/>
              </a:rPr>
              <a:t>查阅第一部分中描述的情景</a:t>
            </a:r>
            <a:endParaRPr dirty="0">
              <a:latin typeface="Roboto"/>
              <a:cs typeface="Roboto"/>
            </a:endParaRPr>
          </a:p>
          <a:p>
            <a:pPr>
              <a:lnSpc>
                <a:spcPct val="100000"/>
              </a:lnSpc>
              <a:spcBef>
                <a:spcPts val="20"/>
              </a:spcBef>
            </a:pPr>
            <a:endParaRPr dirty="0">
              <a:latin typeface="Roboto"/>
              <a:cs typeface="Roboto"/>
            </a:endParaRPr>
          </a:p>
          <a:p>
            <a:pPr marL="12700" marR="5080" indent="-635">
              <a:lnSpc>
                <a:spcPct val="125000"/>
              </a:lnSpc>
            </a:pPr>
            <a:r>
              <a:rPr lang="zh-CN" altLang="en-US" spc="-5" dirty="0">
                <a:solidFill>
                  <a:srgbClr val="231F20"/>
                </a:solidFill>
                <a:latin typeface="Roboto"/>
                <a:cs typeface="Roboto"/>
              </a:rPr>
              <a:t>在先前分配好的小组中开展情况评估，以针对当前情况，实施、调整或取消公共卫生和社会措施。</a:t>
            </a:r>
            <a:endParaRPr dirty="0">
              <a:latin typeface="Roboto"/>
              <a:cs typeface="Roboto"/>
            </a:endParaRPr>
          </a:p>
          <a:p>
            <a:pPr marL="12700">
              <a:lnSpc>
                <a:spcPct val="125000"/>
              </a:lnSpc>
              <a:spcBef>
                <a:spcPts val="1330"/>
              </a:spcBef>
            </a:pPr>
            <a:r>
              <a:rPr lang="zh-CN" altLang="en-US" spc="-5" dirty="0">
                <a:solidFill>
                  <a:srgbClr val="231F20"/>
                </a:solidFill>
                <a:latin typeface="Roboto-Medium"/>
                <a:cs typeface="Roboto-Medium"/>
              </a:rPr>
              <a:t>情况评估必须解决以下问题：</a:t>
            </a:r>
            <a:endParaRPr dirty="0">
              <a:latin typeface="Roboto-Medium"/>
              <a:cs typeface="Roboto-Medium"/>
            </a:endParaRPr>
          </a:p>
          <a:p>
            <a:pPr marL="241300" indent="-229235">
              <a:lnSpc>
                <a:spcPct val="125000"/>
              </a:lnSpc>
              <a:spcBef>
                <a:spcPts val="1580"/>
              </a:spcBef>
              <a:buChar char="•"/>
              <a:tabLst>
                <a:tab pos="241300" algn="l"/>
                <a:tab pos="241935" algn="l"/>
              </a:tabLst>
            </a:pPr>
            <a:r>
              <a:rPr lang="zh-CN" altLang="en-US" spc="-5" dirty="0">
                <a:solidFill>
                  <a:srgbClr val="231F20"/>
                </a:solidFill>
                <a:latin typeface="Roboto"/>
                <a:cs typeface="Roboto"/>
              </a:rPr>
              <a:t>地理区域内的传播级别如何？</a:t>
            </a:r>
            <a:endParaRPr dirty="0">
              <a:latin typeface="Roboto"/>
              <a:cs typeface="Roboto"/>
            </a:endParaRPr>
          </a:p>
          <a:p>
            <a:pPr marL="241300" indent="-229235">
              <a:lnSpc>
                <a:spcPct val="125000"/>
              </a:lnSpc>
              <a:buChar char="•"/>
              <a:tabLst>
                <a:tab pos="241300" algn="l"/>
                <a:tab pos="241935" algn="l"/>
              </a:tabLst>
            </a:pPr>
            <a:r>
              <a:rPr lang="zh-CN" altLang="en-US" spc="-5" dirty="0">
                <a:solidFill>
                  <a:srgbClr val="231F20"/>
                </a:solidFill>
                <a:latin typeface="Roboto"/>
                <a:cs typeface="Roboto"/>
              </a:rPr>
              <a:t>地理区域内卫生系统的现有应对能力如何？</a:t>
            </a:r>
            <a:endParaRPr lang="en-US" altLang="zh-CN" spc="-5" dirty="0">
              <a:solidFill>
                <a:srgbClr val="231F20"/>
              </a:solidFill>
              <a:latin typeface="Roboto"/>
              <a:cs typeface="Roboto"/>
            </a:endParaRPr>
          </a:p>
          <a:p>
            <a:pPr marL="241300" indent="-229235">
              <a:lnSpc>
                <a:spcPct val="125000"/>
              </a:lnSpc>
              <a:buChar char="•"/>
              <a:tabLst>
                <a:tab pos="241300" algn="l"/>
                <a:tab pos="241935" algn="l"/>
              </a:tabLst>
            </a:pPr>
            <a:r>
              <a:rPr lang="zh-CN" altLang="en-US" spc="-10" dirty="0">
                <a:solidFill>
                  <a:srgbClr val="231F20"/>
                </a:solidFill>
                <a:latin typeface="Roboto"/>
                <a:cs typeface="Roboto"/>
              </a:rPr>
              <a:t>还需要考虑的其他环境因素有哪些？</a:t>
            </a:r>
            <a:endParaRPr dirty="0">
              <a:latin typeface="Roboto"/>
              <a:cs typeface="Roboto"/>
            </a:endParaRPr>
          </a:p>
          <a:p>
            <a:pPr marL="241300" indent="-229235">
              <a:lnSpc>
                <a:spcPct val="125000"/>
              </a:lnSpc>
              <a:buChar char="•"/>
              <a:tabLst>
                <a:tab pos="241300" algn="l"/>
                <a:tab pos="241935" algn="l"/>
              </a:tabLst>
            </a:pPr>
            <a:r>
              <a:rPr lang="zh-CN" altLang="en-US" spc="-5" dirty="0">
                <a:solidFill>
                  <a:srgbClr val="231F20"/>
                </a:solidFill>
                <a:latin typeface="Roboto"/>
                <a:cs typeface="Roboto"/>
              </a:rPr>
              <a:t>多久审查一次情况评估？</a:t>
            </a:r>
            <a:endParaRPr dirty="0">
              <a:latin typeface="Roboto"/>
              <a:cs typeface="Roboto"/>
            </a:endParaRPr>
          </a:p>
          <a:p>
            <a:pPr marL="241300" indent="-229235">
              <a:lnSpc>
                <a:spcPct val="125000"/>
              </a:lnSpc>
              <a:buChar char="•"/>
              <a:tabLst>
                <a:tab pos="241300" algn="l"/>
                <a:tab pos="241935" algn="l"/>
              </a:tabLst>
            </a:pPr>
            <a:r>
              <a:rPr lang="zh-CN" altLang="en-US" spc="-10" dirty="0">
                <a:solidFill>
                  <a:srgbClr val="231F20"/>
                </a:solidFill>
                <a:latin typeface="Roboto"/>
                <a:cs typeface="Roboto"/>
              </a:rPr>
              <a:t>评估工作有地理范围方面的限制吗？</a:t>
            </a:r>
            <a:endParaRPr dirty="0">
              <a:latin typeface="Roboto"/>
              <a:cs typeface="Roboto"/>
            </a:endParaRPr>
          </a:p>
        </p:txBody>
      </p:sp>
      <p:sp>
        <p:nvSpPr>
          <p:cNvPr id="6" name="object 6"/>
          <p:cNvSpPr txBox="1"/>
          <p:nvPr/>
        </p:nvSpPr>
        <p:spPr>
          <a:xfrm>
            <a:off x="444906" y="5224991"/>
            <a:ext cx="9134475" cy="772006"/>
          </a:xfrm>
          <a:prstGeom prst="rect">
            <a:avLst/>
          </a:prstGeom>
        </p:spPr>
        <p:txBody>
          <a:bodyPr vert="horz" wrap="square" lIns="0" tIns="12700" rIns="0" bIns="0" rtlCol="0">
            <a:spAutoFit/>
          </a:bodyPr>
          <a:lstStyle/>
          <a:p>
            <a:pPr marL="12700">
              <a:lnSpc>
                <a:spcPct val="100000"/>
              </a:lnSpc>
              <a:spcBef>
                <a:spcPts val="100"/>
              </a:spcBef>
            </a:pPr>
            <a:r>
              <a:rPr lang="zh-CN" altLang="en-US" b="1" spc="-25" dirty="0">
                <a:solidFill>
                  <a:srgbClr val="231F20"/>
                </a:solidFill>
                <a:latin typeface="华文细黑" panose="02010600040101010101" pitchFamily="2" charset="-122"/>
                <a:ea typeface="华文细黑" panose="02010600040101010101" pitchFamily="2" charset="-122"/>
                <a:cs typeface="Roboto"/>
              </a:rPr>
              <a:t>全体任务</a:t>
            </a:r>
            <a:endParaRPr dirty="0">
              <a:latin typeface="华文细黑" panose="02010600040101010101" pitchFamily="2" charset="-122"/>
              <a:ea typeface="华文细黑" panose="02010600040101010101" pitchFamily="2" charset="-122"/>
              <a:cs typeface="Roboto"/>
            </a:endParaRPr>
          </a:p>
          <a:p>
            <a:pPr marL="12700" marR="5080">
              <a:lnSpc>
                <a:spcPct val="100000"/>
              </a:lnSpc>
              <a:spcBef>
                <a:spcPts val="1560"/>
              </a:spcBef>
            </a:pPr>
            <a:r>
              <a:rPr lang="zh-CN" altLang="en-US" dirty="0">
                <a:solidFill>
                  <a:srgbClr val="231F20"/>
                </a:solidFill>
                <a:latin typeface="Roboto"/>
                <a:cs typeface="Roboto"/>
              </a:rPr>
              <a:t>讨论上述内容，根据第一部分中描述的在先情景确定情况级别</a:t>
            </a:r>
            <a:endParaRPr dirty="0">
              <a:latin typeface="Roboto"/>
              <a:cs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746240"/>
            <a:ext cx="3242945" cy="391160"/>
          </a:xfrm>
          <a:prstGeom prst="rect">
            <a:avLst/>
          </a:prstGeom>
        </p:spPr>
        <p:txBody>
          <a:bodyPr vert="horz" wrap="square" lIns="0" tIns="12700" rIns="0" bIns="0" rtlCol="0">
            <a:spAutoFit/>
          </a:bodyPr>
          <a:lstStyle/>
          <a:p>
            <a:pPr marL="12700" algn="ctr">
              <a:lnSpc>
                <a:spcPct val="100000"/>
              </a:lnSpc>
              <a:spcBef>
                <a:spcPts val="100"/>
              </a:spcBef>
            </a:pPr>
            <a:r>
              <a:rPr lang="zh-CN" altLang="en-US" sz="2400" spc="-15" dirty="0">
                <a:solidFill>
                  <a:srgbClr val="D2232A"/>
                </a:solidFill>
                <a:latin typeface="Roboto-Medium"/>
                <a:cs typeface="Roboto-Medium"/>
              </a:rPr>
              <a:t>模拟演习</a:t>
            </a:r>
            <a:endParaRPr sz="2400" dirty="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228569" y="3766820"/>
            <a:ext cx="2809875" cy="756920"/>
          </a:xfrm>
          <a:prstGeom prst="rect">
            <a:avLst/>
          </a:prstGeom>
        </p:spPr>
        <p:txBody>
          <a:bodyPr vert="horz" wrap="square" lIns="0" tIns="12700" rIns="0" bIns="0" rtlCol="0">
            <a:spAutoFit/>
          </a:bodyPr>
          <a:lstStyle/>
          <a:p>
            <a:pPr marL="12700">
              <a:lnSpc>
                <a:spcPct val="100000"/>
              </a:lnSpc>
              <a:spcBef>
                <a:spcPts val="100"/>
              </a:spcBef>
            </a:pPr>
            <a:r>
              <a:rPr lang="zh-CN" altLang="en-US" sz="4800" spc="-85" dirty="0">
                <a:latin typeface="华文细黑" panose="02010600040101010101" pitchFamily="2" charset="-122"/>
                <a:ea typeface="华文细黑" panose="02010600040101010101" pitchFamily="2" charset="-122"/>
                <a:cs typeface="Roboto-Medium"/>
              </a:rPr>
              <a:t>第三部分</a:t>
            </a:r>
            <a:endParaRPr sz="4800" dirty="0">
              <a:latin typeface="华文细黑" panose="02010600040101010101" pitchFamily="2" charset="-122"/>
              <a:ea typeface="华文细黑" panose="02010600040101010101" pitchFamily="2" charset="-122"/>
              <a:cs typeface="Roboto-Medium"/>
            </a:endParaRPr>
          </a:p>
        </p:txBody>
      </p:sp>
      <p:sp>
        <p:nvSpPr>
          <p:cNvPr id="6" name="object 6"/>
          <p:cNvSpPr txBox="1"/>
          <p:nvPr/>
        </p:nvSpPr>
        <p:spPr>
          <a:xfrm>
            <a:off x="8242300" y="6816799"/>
            <a:ext cx="1876868" cy="320601"/>
          </a:xfrm>
          <a:prstGeom prst="rect">
            <a:avLst/>
          </a:prstGeom>
        </p:spPr>
        <p:txBody>
          <a:bodyPr vert="horz" wrap="square" lIns="0" tIns="12700" rIns="0" bIns="0" rtlCol="0">
            <a:spAutoFit/>
          </a:bodyPr>
          <a:lstStyle/>
          <a:p>
            <a:pPr marL="12700">
              <a:lnSpc>
                <a:spcPct val="100000"/>
              </a:lnSpc>
              <a:spcBef>
                <a:spcPts val="100"/>
              </a:spcBef>
            </a:pPr>
            <a:r>
              <a:rPr lang="zh-CN" altLang="en-US" sz="2000" b="1" spc="-229" dirty="0">
                <a:solidFill>
                  <a:srgbClr val="1E7EB8"/>
                </a:solidFill>
                <a:latin typeface="Arial"/>
                <a:cs typeface="Arial"/>
              </a:rPr>
              <a:t>突发卫生事件规划</a:t>
            </a:r>
            <a:endParaRPr sz="2000" dirty="0">
              <a:latin typeface="Arial"/>
              <a:cs typeface="Arial"/>
            </a:endParaRPr>
          </a:p>
        </p:txBody>
      </p:sp>
      <p:sp>
        <p:nvSpPr>
          <p:cNvPr id="8" name="object 8"/>
          <p:cNvSpPr txBox="1"/>
          <p:nvPr/>
        </p:nvSpPr>
        <p:spPr>
          <a:xfrm>
            <a:off x="7256588" y="4853940"/>
            <a:ext cx="2862580" cy="823301"/>
          </a:xfrm>
          <a:prstGeom prst="rect">
            <a:avLst/>
          </a:prstGeom>
        </p:spPr>
        <p:txBody>
          <a:bodyPr vert="horz" wrap="square" lIns="0" tIns="27939" rIns="0" bIns="0" rtlCol="0">
            <a:spAutoFit/>
          </a:bodyPr>
          <a:lstStyle/>
          <a:p>
            <a:pPr marL="12700" marR="5080">
              <a:lnSpc>
                <a:spcPts val="3100"/>
              </a:lnSpc>
              <a:spcBef>
                <a:spcPts val="219"/>
              </a:spcBef>
            </a:pPr>
            <a:r>
              <a:rPr lang="zh-CN" altLang="en-US" sz="2600" spc="-10" dirty="0">
                <a:latin typeface="Roboto-Medium"/>
                <a:cs typeface="Roboto-Medium"/>
              </a:rPr>
              <a:t>调整（地方）公共卫生和社会措施</a:t>
            </a:r>
            <a:endParaRPr sz="2600" dirty="0">
              <a:latin typeface="Roboto-Medium"/>
              <a:cs typeface="Roboto-Medium"/>
            </a:endParaRPr>
          </a:p>
        </p:txBody>
      </p:sp>
      <p:sp>
        <p:nvSpPr>
          <p:cNvPr id="9" name="object 9"/>
          <p:cNvSpPr/>
          <p:nvPr/>
        </p:nvSpPr>
        <p:spPr>
          <a:xfrm>
            <a:off x="846162" y="1797951"/>
            <a:ext cx="5950419" cy="3966946"/>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zh-CN" altLang="en-US" sz="3158" spc="-4" dirty="0">
                <a:latin typeface="华文细黑" panose="02010600040101010101" pitchFamily="2" charset="-122"/>
                <a:ea typeface="华文细黑" panose="02010600040101010101" pitchFamily="2" charset="-122"/>
              </a:rPr>
              <a:t>最新情景</a:t>
            </a:r>
            <a:endParaRPr sz="3158" dirty="0">
              <a:latin typeface="华文细黑" panose="02010600040101010101" pitchFamily="2" charset="-122"/>
              <a:ea typeface="华文细黑" panose="02010600040101010101" pitchFamily="2" charset="-122"/>
            </a:endParaRPr>
          </a:p>
        </p:txBody>
      </p:sp>
      <p:sp>
        <p:nvSpPr>
          <p:cNvPr id="3" name="object 3"/>
          <p:cNvSpPr/>
          <p:nvPr/>
        </p:nvSpPr>
        <p:spPr>
          <a:xfrm>
            <a:off x="118241" y="862496"/>
            <a:ext cx="10456918" cy="6188099"/>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algn="just" defTabSz="802020" hangingPunct="0">
              <a:lnSpc>
                <a:spcPct val="125000"/>
              </a:lnSpc>
            </a:pPr>
            <a:r>
              <a:rPr lang="zh-CN" altLang="en-US" sz="1579" dirty="0">
                <a:solidFill>
                  <a:prstClr val="black"/>
                </a:solidFill>
                <a:latin typeface="Calibri"/>
              </a:rPr>
              <a:t>由于公共卫生和社会措施放宽，该国的</a:t>
            </a:r>
            <a:r>
              <a:rPr lang="en-US" altLang="zh-CN" sz="1579" dirty="0">
                <a:solidFill>
                  <a:prstClr val="black"/>
                </a:solidFill>
                <a:latin typeface="Calibri"/>
              </a:rPr>
              <a:t>Covid-19</a:t>
            </a:r>
            <a:r>
              <a:rPr lang="zh-CN" altLang="en-US" sz="1579" dirty="0">
                <a:solidFill>
                  <a:prstClr val="black"/>
                </a:solidFill>
                <a:latin typeface="Calibri"/>
              </a:rPr>
              <a:t>病例逐渐呈现上升趋势。</a:t>
            </a:r>
            <a:r>
              <a:rPr lang="zh-CN" altLang="en-US" sz="1579" dirty="0">
                <a:solidFill>
                  <a:prstClr val="black"/>
                </a:solidFill>
              </a:rPr>
              <a:t>仍然禁止大型集会，并实施了一些公共卫生措施，以尝试切断传播链，其中包括建议佩戴口罩、零售和娱乐场所内实行人数限制以及洗手和清洁公共场所等卫生措施。</a:t>
            </a:r>
            <a:endParaRPr lang="en-US" sz="1579" dirty="0">
              <a:solidFill>
                <a:prstClr val="black"/>
              </a:solidFill>
              <a:latin typeface="Calibri"/>
            </a:endParaRPr>
          </a:p>
          <a:p>
            <a:pPr defTabSz="802020"/>
            <a:endParaRPr lang="en-US" sz="1579" dirty="0">
              <a:solidFill>
                <a:prstClr val="black"/>
              </a:solidFill>
              <a:latin typeface="Calibri"/>
            </a:endParaRPr>
          </a:p>
          <a:p>
            <a:pPr algn="just" defTabSz="802020">
              <a:lnSpc>
                <a:spcPct val="125000"/>
              </a:lnSpc>
            </a:pPr>
            <a:r>
              <a:rPr lang="zh-CN" altLang="en-US" sz="1579" dirty="0">
                <a:solidFill>
                  <a:prstClr val="black"/>
                </a:solidFill>
                <a:latin typeface="Calibri"/>
              </a:rPr>
              <a:t>遗憾的是，</a:t>
            </a:r>
            <a:r>
              <a:rPr lang="en-US" altLang="zh-CN" sz="1579" dirty="0">
                <a:solidFill>
                  <a:prstClr val="black"/>
                </a:solidFill>
                <a:latin typeface="Times New Roman" panose="02020603050405020304" pitchFamily="18" charset="0"/>
                <a:cs typeface="Times New Roman" panose="02020603050405020304" pitchFamily="18" charset="0"/>
              </a:rPr>
              <a:t>XXX</a:t>
            </a:r>
            <a:r>
              <a:rPr lang="zh-CN" altLang="en-US" sz="1579" dirty="0">
                <a:solidFill>
                  <a:prstClr val="black"/>
                </a:solidFill>
                <a:latin typeface="Calibri"/>
              </a:rPr>
              <a:t>镇的公共卫生主管部门发现近几日病例激增，约是全国平均值的四倍，这促使地方官员建议恢复更严格的公共卫生和社会措施。疫情的驱动因素尚不清楚，但媒体报道提到了几种理论。其中包括：</a:t>
            </a:r>
            <a:endParaRPr lang="en-US" sz="1579" dirty="0">
              <a:solidFill>
                <a:prstClr val="black"/>
              </a:solidFill>
              <a:latin typeface="Calibri"/>
            </a:endParaRPr>
          </a:p>
          <a:p>
            <a:pPr defTabSz="802020"/>
            <a:endParaRPr lang="en-US" sz="1579" dirty="0">
              <a:solidFill>
                <a:prstClr val="black"/>
              </a:solidFill>
              <a:latin typeface="Calibri"/>
            </a:endParaRPr>
          </a:p>
          <a:p>
            <a:pPr marL="285750" indent="-285750" algn="just" defTabSz="802020">
              <a:lnSpc>
                <a:spcPct val="125000"/>
              </a:lnSpc>
              <a:buFont typeface="Arial" panose="020B0604020202020204" pitchFamily="34" charset="0"/>
              <a:buChar char="•"/>
            </a:pPr>
            <a:r>
              <a:rPr lang="zh-CN" altLang="en-US" sz="1579" dirty="0">
                <a:solidFill>
                  <a:prstClr val="black"/>
                </a:solidFill>
              </a:rPr>
              <a:t>少数民族群体和几代人挤在一起的难民家庭负有一定责任，因为他们并未保持身体距离。</a:t>
            </a:r>
            <a:endParaRPr lang="en-US" sz="1579" dirty="0">
              <a:solidFill>
                <a:prstClr val="black"/>
              </a:solidFill>
            </a:endParaRPr>
          </a:p>
          <a:p>
            <a:pPr marL="285750" indent="-285750" algn="just" defTabSz="802020">
              <a:lnSpc>
                <a:spcPct val="125000"/>
              </a:lnSpc>
              <a:buFont typeface="Arial" panose="020B0604020202020204" pitchFamily="34" charset="0"/>
              <a:buChar char="•"/>
            </a:pPr>
            <a:r>
              <a:rPr lang="zh-CN" altLang="en-US" sz="1579" dirty="0">
                <a:solidFill>
                  <a:prstClr val="black"/>
                </a:solidFill>
              </a:rPr>
              <a:t>公共卫生和社会措施方面的限制放宽后，一直有人举办非法聚会，包括足球比赛后的庆祝活动、宾客过百的婚礼和两场被警察解散了的非法家庭聚会。</a:t>
            </a:r>
            <a:endParaRPr lang="en-US" sz="1579" dirty="0">
              <a:solidFill>
                <a:prstClr val="black"/>
              </a:solidFill>
            </a:endParaRPr>
          </a:p>
          <a:p>
            <a:pPr marL="285750" indent="-285750" algn="just" defTabSz="802020">
              <a:lnSpc>
                <a:spcPct val="125000"/>
              </a:lnSpc>
              <a:buFont typeface="Arial" panose="020B0604020202020204" pitchFamily="34" charset="0"/>
              <a:buChar char="•"/>
            </a:pPr>
            <a:r>
              <a:rPr lang="zh-CN" altLang="en-US" sz="1579" dirty="0">
                <a:solidFill>
                  <a:prstClr val="black"/>
                </a:solidFill>
              </a:rPr>
              <a:t>返回该地在周边地区帮助采摘丰收水果的流动工人因为镇里住宿成本较低而一直留了下来。</a:t>
            </a:r>
            <a:endParaRPr lang="en-US" sz="1579" dirty="0">
              <a:solidFill>
                <a:prstClr val="black"/>
              </a:solidFill>
            </a:endParaRPr>
          </a:p>
          <a:p>
            <a:pPr marL="285750" indent="-285750" algn="just" defTabSz="802020">
              <a:lnSpc>
                <a:spcPct val="125000"/>
              </a:lnSpc>
              <a:buFont typeface="Arial" panose="020B0604020202020204" pitchFamily="34" charset="0"/>
              <a:buChar char="•"/>
            </a:pPr>
            <a:r>
              <a:rPr lang="zh-CN" altLang="en-US" sz="1579" dirty="0">
                <a:solidFill>
                  <a:prstClr val="black"/>
                </a:solidFill>
                <a:latin typeface="Calibri"/>
              </a:rPr>
              <a:t>由于国际旅行受到限制，来自该国其他地区的度假者被住在这里的长者吸引而来。</a:t>
            </a:r>
            <a:endParaRPr lang="en-US" sz="1579" dirty="0">
              <a:solidFill>
                <a:prstClr val="black"/>
              </a:solidFill>
              <a:latin typeface="Calibri"/>
            </a:endParaRPr>
          </a:p>
          <a:p>
            <a:pPr algn="just" defTabSz="802020"/>
            <a:endParaRPr lang="en-US" sz="1579" dirty="0">
              <a:solidFill>
                <a:prstClr val="black"/>
              </a:solidFill>
              <a:latin typeface="Calibri"/>
            </a:endParaRPr>
          </a:p>
          <a:p>
            <a:pPr algn="just" defTabSz="802020">
              <a:lnSpc>
                <a:spcPct val="125000"/>
              </a:lnSpc>
            </a:pPr>
            <a:r>
              <a:rPr lang="zh-CN" altLang="en-US" sz="1579" dirty="0">
                <a:solidFill>
                  <a:prstClr val="black"/>
                </a:solidFill>
                <a:latin typeface="Calibri"/>
              </a:rPr>
              <a:t>当地人出于以下原因，不愿重新实施各项措施：</a:t>
            </a:r>
            <a:endParaRPr lang="en-US" sz="1579" dirty="0">
              <a:solidFill>
                <a:prstClr val="black"/>
              </a:solidFill>
              <a:latin typeface="Calibri"/>
            </a:endParaRPr>
          </a:p>
          <a:p>
            <a:pPr algn="just" defTabSz="802020">
              <a:lnSpc>
                <a:spcPct val="125000"/>
              </a:lnSpc>
            </a:pPr>
            <a:endParaRPr lang="en-US" sz="1579" dirty="0">
              <a:solidFill>
                <a:prstClr val="black"/>
              </a:solidFill>
              <a:latin typeface="Calibri"/>
            </a:endParaRPr>
          </a:p>
          <a:p>
            <a:pPr marL="285750" indent="-285750" algn="just" defTabSz="802020">
              <a:lnSpc>
                <a:spcPct val="125000"/>
              </a:lnSpc>
              <a:buFont typeface="Arial" panose="020B0604020202020204" pitchFamily="34" charset="0"/>
              <a:buChar char="•"/>
            </a:pPr>
            <a:r>
              <a:rPr lang="zh-CN" altLang="en-US" sz="1579" dirty="0">
                <a:solidFill>
                  <a:prstClr val="black"/>
                </a:solidFill>
                <a:latin typeface="Calibri"/>
              </a:rPr>
              <a:t>当地极度依赖旅游业和季节性农业，两者占到了当地经济的</a:t>
            </a:r>
            <a:r>
              <a:rPr lang="en-US" altLang="zh-CN" sz="1579" dirty="0">
                <a:solidFill>
                  <a:prstClr val="black"/>
                </a:solidFill>
                <a:latin typeface="Calibri"/>
              </a:rPr>
              <a:t>50%</a:t>
            </a:r>
            <a:r>
              <a:rPr lang="zh-CN" altLang="en-US" sz="1579" dirty="0">
                <a:solidFill>
                  <a:prstClr val="black"/>
                </a:solidFill>
                <a:latin typeface="Calibri"/>
              </a:rPr>
              <a:t>以上。</a:t>
            </a:r>
            <a:endParaRPr lang="en-US" sz="1579" dirty="0">
              <a:solidFill>
                <a:prstClr val="black"/>
              </a:solidFill>
              <a:latin typeface="Calibri"/>
            </a:endParaRPr>
          </a:p>
          <a:p>
            <a:pPr marL="285750" indent="-285750" algn="just" defTabSz="802020">
              <a:lnSpc>
                <a:spcPct val="125000"/>
              </a:lnSpc>
              <a:buFont typeface="Arial" panose="020B0604020202020204" pitchFamily="34" charset="0"/>
              <a:buChar char="•"/>
            </a:pPr>
            <a:r>
              <a:rPr lang="zh-CN" altLang="en-US" sz="1579" dirty="0">
                <a:solidFill>
                  <a:prstClr val="black"/>
                </a:solidFill>
                <a:latin typeface="Calibri"/>
              </a:rPr>
              <a:t>有人担心如果重新实施公共卫生和社会措施，可能会出现针对该地区少数民族群体的暴力事件或动乱。</a:t>
            </a:r>
            <a:endParaRPr lang="en-US" sz="1579" dirty="0">
              <a:solidFill>
                <a:prstClr val="black"/>
              </a:solidFill>
              <a:latin typeface="Calibri"/>
            </a:endParaRPr>
          </a:p>
          <a:p>
            <a:pPr marL="285750" indent="-285750" algn="just" defTabSz="802020">
              <a:lnSpc>
                <a:spcPct val="125000"/>
              </a:lnSpc>
              <a:buFont typeface="Arial" panose="020B0604020202020204" pitchFamily="34" charset="0"/>
              <a:buChar char="•"/>
            </a:pPr>
            <a:r>
              <a:rPr lang="zh-CN" altLang="en-US" sz="1579" dirty="0">
                <a:solidFill>
                  <a:prstClr val="black"/>
                </a:solidFill>
                <a:latin typeface="Calibri"/>
              </a:rPr>
              <a:t>已经苦不堪言的当地企业可能会被迫退出商业活动。</a:t>
            </a:r>
            <a:endParaRPr lang="en-US" sz="1579" dirty="0">
              <a:solidFill>
                <a:prstClr val="black"/>
              </a:solidFill>
              <a:latin typeface="Calibri"/>
            </a:endParaRPr>
          </a:p>
          <a:p>
            <a:pPr marL="285750" indent="-285750" algn="just" defTabSz="802020">
              <a:lnSpc>
                <a:spcPct val="125000"/>
              </a:lnSpc>
              <a:buFont typeface="Arial" panose="020B0604020202020204" pitchFamily="34" charset="0"/>
              <a:buChar char="•"/>
            </a:pPr>
            <a:r>
              <a:rPr lang="zh-CN" altLang="en-US" sz="1579" dirty="0">
                <a:solidFill>
                  <a:prstClr val="black"/>
                </a:solidFill>
                <a:latin typeface="Calibri"/>
              </a:rPr>
              <a:t>再次实施公共卫生和社会措施的污名可能会在一段时间内伴随该地区。</a:t>
            </a:r>
            <a:endParaRPr lang="en-US" sz="1579" dirty="0">
              <a:solidFill>
                <a:prstClr val="black"/>
              </a:solidFill>
              <a:latin typeface="Calibri"/>
            </a:endParaRP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a:solidFill>
                  <a:prstClr val="black"/>
                </a:solidFill>
                <a:latin typeface="Calibri"/>
              </a:endParaRPr>
            </a:p>
          </p:txBody>
        </p:sp>
      </p:grpSp>
      <p:sp>
        <p:nvSpPr>
          <p:cNvPr id="10" name="object 10"/>
          <p:cNvSpPr txBox="1"/>
          <p:nvPr/>
        </p:nvSpPr>
        <p:spPr>
          <a:xfrm>
            <a:off x="7052297" y="147706"/>
            <a:ext cx="3404622" cy="366010"/>
          </a:xfrm>
          <a:prstGeom prst="rect">
            <a:avLst/>
          </a:prstGeom>
          <a:solidFill>
            <a:srgbClr val="D86422"/>
          </a:solidFill>
        </p:spPr>
        <p:txBody>
          <a:bodyPr vert="horz" wrap="square" lIns="0" tIns="118630" rIns="0" bIns="0" rtlCol="0">
            <a:spAutoFit/>
          </a:bodyPr>
          <a:lstStyle/>
          <a:p>
            <a:pPr marL="12700" algn="r">
              <a:lnSpc>
                <a:spcPct val="100000"/>
              </a:lnSpc>
              <a:spcBef>
                <a:spcPts val="100"/>
              </a:spcBef>
            </a:pPr>
            <a:r>
              <a:rPr lang="zh-CN" altLang="en-US" sz="1600" b="1" spc="-65" dirty="0">
                <a:solidFill>
                  <a:srgbClr val="FFFFFF"/>
                </a:solidFill>
                <a:latin typeface="华文细黑" panose="02010600040101010101" pitchFamily="2" charset="-122"/>
                <a:ea typeface="华文细黑" panose="02010600040101010101" pitchFamily="2" charset="-122"/>
                <a:cs typeface="Arial Black"/>
              </a:rPr>
              <a:t>仅为模拟情景</a:t>
            </a:r>
            <a:endParaRPr lang="zh-CN" altLang="en-US" sz="1600" b="1" dirty="0">
              <a:latin typeface="华文细黑" panose="02010600040101010101" pitchFamily="2" charset="-122"/>
              <a:ea typeface="华文细黑" panose="02010600040101010101" pitchFamily="2" charset="-122"/>
              <a:cs typeface="Arial Black"/>
            </a:endParaRPr>
          </a:p>
        </p:txBody>
      </p:sp>
      <p:sp>
        <p:nvSpPr>
          <p:cNvPr id="12" name="object 12"/>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lang="zh-CN" altLang="en-US" spc="-4" dirty="0">
                <a:solidFill>
                  <a:prstClr val="white"/>
                </a:solidFill>
              </a:rPr>
              <a:t>第</a:t>
            </a:r>
            <a:fld id="{81D60167-4931-47E6-BA6A-407CBD079E47}" type="slidenum">
              <a:rPr smtClean="0">
                <a:solidFill>
                  <a:prstClr val="white"/>
                </a:solidFill>
              </a:rPr>
              <a:pPr marL="11139" defTabSz="802020">
                <a:lnSpc>
                  <a:spcPts val="1250"/>
                </a:lnSpc>
                <a:defRPr/>
              </a:pPr>
              <a:t>19</a:t>
            </a:fld>
            <a:r>
              <a:rPr lang="zh-CN" altLang="en-US" dirty="0">
                <a:solidFill>
                  <a:prstClr val="white"/>
                </a:solidFill>
              </a:rPr>
              <a:t>页</a:t>
            </a:r>
            <a:endParaRPr dirty="0">
              <a:solidFill>
                <a:prstClr val="white"/>
              </a:solidFill>
            </a:endParaRPr>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defRPr/>
            </a:pPr>
            <a:r>
              <a:rPr lang="zh-CN" altLang="en-US" spc="-13" dirty="0">
                <a:solidFill>
                  <a:prstClr val="white"/>
                </a:solidFill>
                <a:latin typeface="华文细黑" panose="02010600040101010101" pitchFamily="2" charset="-122"/>
                <a:ea typeface="华文细黑" panose="02010600040101010101" pitchFamily="2" charset="-122"/>
              </a:rPr>
              <a:t>模拟演习</a:t>
            </a:r>
            <a:endParaRPr spc="-4" dirty="0">
              <a:solidFill>
                <a:prstClr val="white"/>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563972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a:bodyPr>
          <a:lstStyle/>
          <a:p>
            <a:r>
              <a:rPr lang="zh-CN" altLang="en-US" dirty="0"/>
              <a:t>拟议议程</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pPr defTabSz="802020"/>
            <a:r>
              <a:rPr lang="en-US" altLang="zh-CN" dirty="0">
                <a:solidFill>
                  <a:prstClr val="white"/>
                </a:solidFill>
              </a:rPr>
              <a:t>2020</a:t>
            </a:r>
            <a:r>
              <a:rPr lang="zh-CN" altLang="en-US" dirty="0">
                <a:solidFill>
                  <a:prstClr val="white"/>
                </a:solidFill>
              </a:rPr>
              <a:t>年</a:t>
            </a:r>
            <a:r>
              <a:rPr lang="en-US" altLang="zh-CN" dirty="0">
                <a:solidFill>
                  <a:prstClr val="white"/>
                </a:solidFill>
              </a:rPr>
              <a:t>11</a:t>
            </a:r>
            <a:r>
              <a:rPr lang="zh-CN" altLang="en-US" dirty="0">
                <a:solidFill>
                  <a:prstClr val="white"/>
                </a:solidFill>
              </a:rPr>
              <a:t>月</a:t>
            </a:r>
            <a:r>
              <a:rPr lang="en-US" altLang="zh-CN" dirty="0">
                <a:solidFill>
                  <a:prstClr val="white"/>
                </a:solidFill>
              </a:rPr>
              <a:t>30</a:t>
            </a:r>
            <a:r>
              <a:rPr lang="zh-CN" altLang="en-US" dirty="0">
                <a:solidFill>
                  <a:prstClr val="white"/>
                </a:solidFill>
              </a:rPr>
              <a:t>日</a:t>
            </a:r>
            <a:endParaRPr lang="en-US" dirty="0">
              <a:solidFill>
                <a:prstClr val="white"/>
              </a:solidFill>
            </a:endParaRPr>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08522" y="1683347"/>
            <a:ext cx="5068850" cy="3524386"/>
          </a:xfrm>
        </p:spPr>
        <p:txBody>
          <a:bodyPr>
            <a:noAutofit/>
          </a:bodyPr>
          <a:lstStyle/>
          <a:p>
            <a:pPr marL="0" indent="0">
              <a:lnSpc>
                <a:spcPct val="100000"/>
              </a:lnSpc>
              <a:spcBef>
                <a:spcPts val="614"/>
              </a:spcBef>
              <a:buClr>
                <a:srgbClr val="DD8047"/>
              </a:buClr>
              <a:buSzPct val="60000"/>
              <a:buNone/>
              <a:defRPr/>
            </a:pPr>
            <a:r>
              <a:rPr lang="zh-CN" altLang="en-US" sz="1754" b="1" dirty="0">
                <a:solidFill>
                  <a:srgbClr val="0070C0"/>
                </a:solidFill>
                <a:latin typeface="+mj-lt"/>
                <a:cs typeface="Calibri" panose="020F0502020204030204" pitchFamily="34" charset="0"/>
              </a:rPr>
              <a:t>上午：</a:t>
            </a:r>
            <a:endParaRPr lang="en-GB" sz="1754" b="1" dirty="0">
              <a:solidFill>
                <a:srgbClr val="0070C0"/>
              </a:solidFill>
              <a:latin typeface="+mj-lt"/>
              <a:cs typeface="Calibri" panose="020F0502020204030204" pitchFamily="34" charset="0"/>
            </a:endParaRPr>
          </a:p>
          <a:p>
            <a:pPr defTabSz="1098601"/>
            <a:r>
              <a:rPr lang="en-US" sz="1754" dirty="0">
                <a:latin typeface="+mj-lt"/>
              </a:rPr>
              <a:t>08:45	</a:t>
            </a:r>
            <a:r>
              <a:rPr lang="zh-CN" altLang="en-US" sz="1754" dirty="0">
                <a:latin typeface="+mj-lt"/>
              </a:rPr>
              <a:t>登记</a:t>
            </a:r>
            <a:endParaRPr lang="en-US" sz="1754" dirty="0">
              <a:latin typeface="+mj-lt"/>
            </a:endParaRPr>
          </a:p>
          <a:p>
            <a:pPr defTabSz="1098601"/>
            <a:r>
              <a:rPr lang="en-GB" sz="1754" dirty="0">
                <a:latin typeface="+mj-lt"/>
              </a:rPr>
              <a:t>09:00   	</a:t>
            </a:r>
            <a:r>
              <a:rPr lang="zh-CN" altLang="en-US" sz="1754" dirty="0">
                <a:latin typeface="+mj-lt"/>
              </a:rPr>
              <a:t>介绍</a:t>
            </a:r>
            <a:endParaRPr lang="en-US" sz="1754" dirty="0">
              <a:latin typeface="+mj-lt"/>
            </a:endParaRPr>
          </a:p>
          <a:p>
            <a:pPr defTabSz="1098601"/>
            <a:r>
              <a:rPr lang="en-GB" sz="1754" dirty="0">
                <a:latin typeface="+mj-lt"/>
              </a:rPr>
              <a:t>09:10 	</a:t>
            </a:r>
            <a:r>
              <a:rPr lang="zh-CN" altLang="en-US" sz="1754" dirty="0">
                <a:latin typeface="+mj-lt"/>
              </a:rPr>
              <a:t>演习目标和运行方式</a:t>
            </a:r>
            <a:endParaRPr lang="en-US" sz="1754" dirty="0">
              <a:latin typeface="+mj-lt"/>
            </a:endParaRPr>
          </a:p>
          <a:p>
            <a:pPr defTabSz="1098601"/>
            <a:r>
              <a:rPr lang="en-GB" sz="1754" dirty="0">
                <a:latin typeface="+mj-lt"/>
              </a:rPr>
              <a:t>09:15   	</a:t>
            </a:r>
            <a:r>
              <a:rPr lang="zh-CN" altLang="en-US" sz="1754" dirty="0">
                <a:latin typeface="+mj-lt"/>
              </a:rPr>
              <a:t>桌面模拟</a:t>
            </a:r>
            <a:endParaRPr lang="en-GB" sz="1754" dirty="0">
              <a:latin typeface="+mj-lt"/>
            </a:endParaRPr>
          </a:p>
          <a:p>
            <a:pPr defTabSz="1098601"/>
            <a:r>
              <a:rPr lang="en-GB" sz="1754" dirty="0">
                <a:latin typeface="+mj-lt"/>
              </a:rPr>
              <a:t>10:45	</a:t>
            </a:r>
            <a:r>
              <a:rPr lang="zh-CN" altLang="en-US" sz="1754" dirty="0">
                <a:latin typeface="+mj-lt"/>
              </a:rPr>
              <a:t>茶歇（</a:t>
            </a:r>
            <a:r>
              <a:rPr lang="en-US" altLang="zh-CN" sz="1754" dirty="0">
                <a:latin typeface="+mj-lt"/>
              </a:rPr>
              <a:t>15</a:t>
            </a:r>
            <a:r>
              <a:rPr lang="zh-CN" altLang="en-US" sz="1754" dirty="0">
                <a:latin typeface="+mj-lt"/>
              </a:rPr>
              <a:t>分钟）</a:t>
            </a:r>
            <a:endParaRPr lang="en-US" sz="1754" dirty="0">
              <a:latin typeface="+mj-lt"/>
            </a:endParaRPr>
          </a:p>
          <a:p>
            <a:pPr defTabSz="1098601"/>
            <a:r>
              <a:rPr lang="en-GB" sz="1754" dirty="0">
                <a:latin typeface="+mj-lt"/>
              </a:rPr>
              <a:t>11:00	</a:t>
            </a:r>
            <a:r>
              <a:rPr lang="zh-CN" altLang="en-US" sz="1754" dirty="0">
                <a:latin typeface="+mj-lt"/>
              </a:rPr>
              <a:t>桌面模拟</a:t>
            </a:r>
            <a:r>
              <a:rPr lang="en-GB" sz="1754" dirty="0">
                <a:latin typeface="+mj-lt"/>
              </a:rPr>
              <a:t> </a:t>
            </a:r>
          </a:p>
          <a:p>
            <a:pPr defTabSz="1098601"/>
            <a:r>
              <a:rPr lang="en-GB" sz="1754" dirty="0">
                <a:latin typeface="+mj-lt"/>
              </a:rPr>
              <a:t>12:30	</a:t>
            </a:r>
            <a:r>
              <a:rPr lang="zh-CN" altLang="en-US" sz="1754" dirty="0">
                <a:latin typeface="+mj-lt"/>
              </a:rPr>
              <a:t>热身</a:t>
            </a:r>
            <a:endParaRPr lang="en-US" sz="1754" dirty="0">
              <a:latin typeface="+mj-lt"/>
            </a:endParaRPr>
          </a:p>
          <a:p>
            <a:pPr defTabSz="1098601"/>
            <a:r>
              <a:rPr lang="en-GB" sz="1754" dirty="0">
                <a:latin typeface="+mj-lt"/>
              </a:rPr>
              <a:t>13:00 	</a:t>
            </a:r>
            <a:r>
              <a:rPr lang="zh-CN" altLang="en-US" sz="1754" dirty="0">
                <a:latin typeface="+mj-lt"/>
              </a:rPr>
              <a:t>演习结束</a:t>
            </a:r>
            <a:r>
              <a:rPr lang="en-GB" sz="1754" dirty="0">
                <a:latin typeface="+mj-lt"/>
              </a:rPr>
              <a:t> </a:t>
            </a:r>
          </a:p>
          <a:p>
            <a:pPr defTabSz="1098601"/>
            <a:r>
              <a:rPr lang="en-US" sz="1754" dirty="0">
                <a:latin typeface="+mj-lt"/>
              </a:rPr>
              <a:t>13:00	</a:t>
            </a:r>
            <a:r>
              <a:rPr lang="zh-CN" altLang="en-US" sz="1754" dirty="0">
                <a:latin typeface="+mj-lt"/>
              </a:rPr>
              <a:t>午餐</a:t>
            </a:r>
            <a:endParaRPr lang="en-US" sz="1754" dirty="0">
              <a:latin typeface="+mj-lt"/>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5312037" y="1683347"/>
            <a:ext cx="4479431" cy="2790508"/>
          </a:xfrm>
          <a:prstGeom prst="rect">
            <a:avLst/>
          </a:prstGeom>
          <a:noFill/>
        </p:spPr>
        <p:txBody>
          <a:bodyPr wrap="none" rtlCol="0">
            <a:spAutoFit/>
          </a:bodyPr>
          <a:lstStyle/>
          <a:p>
            <a:pPr defTabSz="802020">
              <a:spcBef>
                <a:spcPts val="614"/>
              </a:spcBef>
              <a:buClr>
                <a:srgbClr val="DD8047"/>
              </a:buClr>
              <a:buSzPct val="60000"/>
              <a:defRPr/>
            </a:pPr>
            <a:r>
              <a:rPr lang="zh-CN" altLang="en-US" sz="1754" b="1" dirty="0">
                <a:solidFill>
                  <a:srgbClr val="0070C0"/>
                </a:solidFill>
                <a:latin typeface="Arial" panose="020B0604020202020204"/>
                <a:cs typeface="Calibri" panose="020F0502020204030204" pitchFamily="34" charset="0"/>
              </a:rPr>
              <a:t>下午：</a:t>
            </a:r>
            <a:r>
              <a:rPr lang="en-GB" sz="1754" b="1" dirty="0">
                <a:solidFill>
                  <a:srgbClr val="0070C0"/>
                </a:solidFill>
                <a:latin typeface="Arial" panose="020B0604020202020204"/>
                <a:cs typeface="Calibri" panose="020F0502020204030204" pitchFamily="34" charset="0"/>
              </a:rPr>
              <a:t> </a:t>
            </a: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14:00	</a:t>
            </a:r>
            <a:r>
              <a:rPr lang="zh-CN" altLang="en-US" sz="1754" dirty="0">
                <a:solidFill>
                  <a:srgbClr val="383838"/>
                </a:solidFill>
                <a:latin typeface="Arial" panose="020B0604020202020204"/>
                <a:cs typeface="Calibri" panose="020F0502020204030204" pitchFamily="34" charset="0"/>
              </a:rPr>
              <a:t>回顾</a:t>
            </a:r>
            <a:r>
              <a:rPr lang="en-US" sz="1754" dirty="0">
                <a:solidFill>
                  <a:srgbClr val="383838"/>
                </a:solidFill>
                <a:latin typeface="Arial" panose="020B0604020202020204"/>
                <a:cs typeface="Calibri" panose="020F0502020204030204" pitchFamily="34" charset="0"/>
              </a:rPr>
              <a:t> </a:t>
            </a: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14:15	</a:t>
            </a:r>
            <a:r>
              <a:rPr lang="zh-CN" altLang="en-US" sz="1754" dirty="0">
                <a:solidFill>
                  <a:srgbClr val="383838"/>
                </a:solidFill>
                <a:latin typeface="Arial" panose="020B0604020202020204"/>
                <a:cs typeface="Calibri" panose="020F0502020204030204" pitchFamily="34" charset="0"/>
              </a:rPr>
              <a:t>差距分析和行动规划（</a:t>
            </a:r>
            <a:r>
              <a:rPr lang="zh-CN" altLang="en-US" sz="1754" dirty="0">
                <a:solidFill>
                  <a:srgbClr val="383838"/>
                </a:solidFill>
                <a:latin typeface="KaiTi" panose="02010609060101010101" pitchFamily="49" charset="-122"/>
                <a:ea typeface="KaiTi" panose="02010609060101010101" pitchFamily="49" charset="-122"/>
                <a:cs typeface="Calibri" panose="020F0502020204030204" pitchFamily="34" charset="0"/>
              </a:rPr>
              <a:t>小组工作</a:t>
            </a:r>
            <a:r>
              <a:rPr lang="zh-CN" altLang="en-US" sz="1754" dirty="0">
                <a:solidFill>
                  <a:srgbClr val="383838"/>
                </a:solidFill>
                <a:latin typeface="Arial" panose="020B0604020202020204"/>
                <a:cs typeface="Calibri" panose="020F0502020204030204" pitchFamily="34" charset="0"/>
              </a:rPr>
              <a:t>）</a:t>
            </a:r>
            <a:r>
              <a:rPr lang="en-US" sz="1754" dirty="0">
                <a:solidFill>
                  <a:srgbClr val="383838"/>
                </a:solidFill>
                <a:latin typeface="Arial" panose="020B0604020202020204"/>
                <a:cs typeface="Calibri" panose="020F0502020204030204" pitchFamily="34" charset="0"/>
              </a:rPr>
              <a:t> </a:t>
            </a:r>
            <a:r>
              <a:rPr lang="en-US" sz="1579" i="1" dirty="0">
                <a:solidFill>
                  <a:srgbClr val="383838"/>
                </a:solidFill>
                <a:latin typeface="Arial" panose="020B0604020202020204"/>
                <a:cs typeface="Calibri" panose="020F0502020204030204" pitchFamily="34" charset="0"/>
              </a:rPr>
              <a:t> </a:t>
            </a: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15:30	</a:t>
            </a:r>
            <a:r>
              <a:rPr lang="zh-CN" altLang="en-US" sz="1754" dirty="0">
                <a:latin typeface="+mj-lt"/>
              </a:rPr>
              <a:t>茶歇（</a:t>
            </a:r>
            <a:r>
              <a:rPr lang="en-US" altLang="zh-CN" sz="1754" dirty="0">
                <a:latin typeface="+mj-lt"/>
              </a:rPr>
              <a:t>15</a:t>
            </a:r>
            <a:r>
              <a:rPr lang="zh-CN" altLang="en-US" sz="1754" dirty="0">
                <a:latin typeface="+mj-lt"/>
              </a:rPr>
              <a:t>分钟）</a:t>
            </a:r>
            <a:endParaRPr lang="en-US" sz="1754" dirty="0">
              <a:solidFill>
                <a:srgbClr val="383838"/>
              </a:solidFill>
              <a:latin typeface="Arial" panose="020B0604020202020204"/>
              <a:cs typeface="Calibri" panose="020F0502020204030204" pitchFamily="34" charset="0"/>
            </a:endParaRP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15:45	</a:t>
            </a:r>
            <a:r>
              <a:rPr lang="zh-CN" altLang="en-US" sz="1754" dirty="0">
                <a:solidFill>
                  <a:srgbClr val="383838"/>
                </a:solidFill>
                <a:latin typeface="Arial" panose="020B0604020202020204"/>
                <a:cs typeface="Calibri" panose="020F0502020204030204" pitchFamily="34" charset="0"/>
              </a:rPr>
              <a:t>继续进行行动规划（</a:t>
            </a:r>
            <a:r>
              <a:rPr lang="zh-CN" altLang="en-US" sz="1754" dirty="0">
                <a:solidFill>
                  <a:srgbClr val="383838"/>
                </a:solidFill>
                <a:latin typeface="KaiTi" panose="02010609060101010101" pitchFamily="49" charset="-122"/>
                <a:ea typeface="KaiTi" panose="02010609060101010101" pitchFamily="49" charset="-122"/>
                <a:cs typeface="Calibri" panose="020F0502020204030204" pitchFamily="34" charset="0"/>
              </a:rPr>
              <a:t>小组工作</a:t>
            </a:r>
            <a:r>
              <a:rPr lang="zh-CN" altLang="en-US" sz="1754" dirty="0">
                <a:solidFill>
                  <a:srgbClr val="383838"/>
                </a:solidFill>
                <a:latin typeface="Arial" panose="020B0604020202020204"/>
                <a:cs typeface="Calibri" panose="020F0502020204030204" pitchFamily="34" charset="0"/>
              </a:rPr>
              <a:t>）</a:t>
            </a:r>
            <a:r>
              <a:rPr lang="en-US" altLang="zh-CN" sz="1754" dirty="0">
                <a:solidFill>
                  <a:srgbClr val="383838"/>
                </a:solidFill>
                <a:latin typeface="Arial" panose="020B0604020202020204"/>
                <a:cs typeface="Calibri" panose="020F0502020204030204" pitchFamily="34" charset="0"/>
              </a:rPr>
              <a:t> </a:t>
            </a:r>
            <a:endParaRPr lang="en-US" sz="1754" i="1" dirty="0">
              <a:solidFill>
                <a:srgbClr val="383838"/>
              </a:solidFill>
              <a:latin typeface="Arial" panose="020B0604020202020204"/>
              <a:cs typeface="Calibri" panose="020F0502020204030204" pitchFamily="34" charset="0"/>
            </a:endParaRP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16:30	</a:t>
            </a:r>
            <a:r>
              <a:rPr lang="zh-CN" altLang="en-US" sz="1754" dirty="0">
                <a:solidFill>
                  <a:srgbClr val="383838"/>
                </a:solidFill>
                <a:latin typeface="Arial" panose="020B0604020202020204"/>
                <a:cs typeface="Calibri" panose="020F0502020204030204" pitchFamily="34" charset="0"/>
              </a:rPr>
              <a:t>全体会议汇总</a:t>
            </a:r>
            <a:endParaRPr lang="en-US" sz="1754" dirty="0">
              <a:solidFill>
                <a:srgbClr val="383838"/>
              </a:solidFill>
              <a:latin typeface="Arial" panose="020B0604020202020204"/>
              <a:cs typeface="Calibri" panose="020F0502020204030204" pitchFamily="34" charset="0"/>
            </a:endParaRP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17:00	</a:t>
            </a:r>
            <a:r>
              <a:rPr lang="zh-CN" altLang="en-US" sz="1754" dirty="0">
                <a:solidFill>
                  <a:srgbClr val="383838"/>
                </a:solidFill>
                <a:latin typeface="Arial" panose="020B0604020202020204"/>
                <a:cs typeface="Calibri" panose="020F0502020204030204" pitchFamily="34" charset="0"/>
              </a:rPr>
              <a:t>总结和后续步骤</a:t>
            </a:r>
            <a:endParaRPr lang="en-US" sz="1754" dirty="0">
              <a:solidFill>
                <a:srgbClr val="383838"/>
              </a:solidFill>
              <a:latin typeface="Arial" panose="020B0604020202020204"/>
              <a:cs typeface="Calibri" panose="020F0502020204030204" pitchFamily="34" charset="0"/>
            </a:endParaRPr>
          </a:p>
          <a:p>
            <a:pPr defTabSz="802020">
              <a:spcBef>
                <a:spcPts val="614"/>
              </a:spcBef>
              <a:buClr>
                <a:srgbClr val="DD8047"/>
              </a:buClr>
              <a:buSzPct val="60000"/>
              <a:defRPr/>
            </a:pPr>
            <a:r>
              <a:rPr lang="en-US" sz="1754" dirty="0">
                <a:solidFill>
                  <a:srgbClr val="383838"/>
                </a:solidFill>
                <a:latin typeface="Arial" panose="020B0604020202020204"/>
                <a:cs typeface="Calibri" panose="020F0502020204030204" pitchFamily="34" charset="0"/>
              </a:rPr>
              <a:t>17:30	</a:t>
            </a:r>
            <a:r>
              <a:rPr lang="zh-CN" altLang="en-US" sz="1754" dirty="0">
                <a:solidFill>
                  <a:srgbClr val="383838"/>
                </a:solidFill>
                <a:latin typeface="Arial" panose="020B0604020202020204"/>
                <a:cs typeface="Calibri" panose="020F0502020204030204" pitchFamily="34" charset="0"/>
              </a:rPr>
              <a:t>结束</a:t>
            </a:r>
            <a:endParaRPr lang="en-US" sz="1754" dirty="0">
              <a:solidFill>
                <a:prstClr val="black"/>
              </a:solidFill>
              <a:latin typeface="Arial" panose="020B0604020202020204"/>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230721" y="1683347"/>
            <a:ext cx="0" cy="3524386"/>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85948" y="722642"/>
            <a:ext cx="490461"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492759" y="830071"/>
            <a:ext cx="10082530" cy="5239319"/>
          </a:xfrm>
          <a:prstGeom prst="rect">
            <a:avLst/>
          </a:prstGeom>
        </p:spPr>
        <p:txBody>
          <a:bodyPr vert="horz" wrap="square" lIns="0" tIns="12700" rIns="0" bIns="0" rtlCol="0">
            <a:spAutoFit/>
          </a:bodyPr>
          <a:lstStyle/>
          <a:p>
            <a:pPr marR="5080" algn="r">
              <a:lnSpc>
                <a:spcPct val="100000"/>
              </a:lnSpc>
              <a:spcBef>
                <a:spcPts val="100"/>
              </a:spcBef>
            </a:pPr>
            <a:r>
              <a:rPr sz="2400" b="1" dirty="0">
                <a:solidFill>
                  <a:srgbClr val="0070C0"/>
                </a:solidFill>
                <a:latin typeface="Times New Roman" panose="02020603050405020304" pitchFamily="18" charset="0"/>
                <a:ea typeface="华文细黑" panose="02010600040101010101" pitchFamily="2" charset="-122"/>
                <a:cs typeface="Times New Roman" panose="02020603050405020304" pitchFamily="18" charset="0"/>
              </a:rPr>
              <a:t>30</a:t>
            </a:r>
            <a:r>
              <a:rPr lang="zh-CN" altLang="en-US" sz="2400" b="1" dirty="0">
                <a:solidFill>
                  <a:srgbClr val="0070C0"/>
                </a:solidFill>
                <a:latin typeface="华文细黑" panose="02010600040101010101" pitchFamily="2" charset="-122"/>
                <a:ea typeface="华文细黑" panose="02010600040101010101" pitchFamily="2" charset="-122"/>
                <a:cs typeface="Arial"/>
              </a:rPr>
              <a:t>分钟</a:t>
            </a:r>
            <a:endParaRPr sz="2400" dirty="0">
              <a:latin typeface="华文细黑" panose="02010600040101010101" pitchFamily="2" charset="-122"/>
              <a:ea typeface="华文细黑" panose="02010600040101010101" pitchFamily="2" charset="-122"/>
              <a:cs typeface="Arial"/>
            </a:endParaRPr>
          </a:p>
          <a:p>
            <a:pPr>
              <a:lnSpc>
                <a:spcPct val="100000"/>
              </a:lnSpc>
            </a:pPr>
            <a:endParaRPr sz="2000" dirty="0">
              <a:latin typeface="Arial"/>
              <a:cs typeface="Arial"/>
            </a:endParaRPr>
          </a:p>
          <a:p>
            <a:pPr marL="12700" marR="514984" indent="-635">
              <a:lnSpc>
                <a:spcPct val="125000"/>
              </a:lnSpc>
            </a:pPr>
            <a:r>
              <a:rPr lang="zh-CN" altLang="en-US" spc="-5" dirty="0">
                <a:solidFill>
                  <a:srgbClr val="231F20"/>
                </a:solidFill>
                <a:latin typeface="Roboto"/>
                <a:cs typeface="Roboto"/>
              </a:rPr>
              <a:t>有人担心疫情可能会扩散，当地卫生主管部门会放松对局面的控制。调整当地公共卫生和社会措施的压力越来越大。</a:t>
            </a:r>
            <a:endParaRPr dirty="0">
              <a:latin typeface="Roboto"/>
              <a:cs typeface="Roboto"/>
            </a:endParaRPr>
          </a:p>
          <a:p>
            <a:pPr marL="12700">
              <a:lnSpc>
                <a:spcPct val="125000"/>
              </a:lnSpc>
              <a:spcBef>
                <a:spcPts val="1425"/>
              </a:spcBef>
            </a:pPr>
            <a:r>
              <a:rPr lang="zh-CN" altLang="en-US" spc="-10" dirty="0">
                <a:solidFill>
                  <a:srgbClr val="231F20"/>
                </a:solidFill>
                <a:latin typeface="Roboto"/>
                <a:cs typeface="Roboto"/>
              </a:rPr>
              <a:t>根据你的情况评估考虑以下事项：</a:t>
            </a:r>
            <a:endParaRPr dirty="0">
              <a:latin typeface="Roboto"/>
              <a:cs typeface="Roboto"/>
            </a:endParaRPr>
          </a:p>
          <a:p>
            <a:pPr>
              <a:lnSpc>
                <a:spcPct val="100000"/>
              </a:lnSpc>
              <a:spcBef>
                <a:spcPts val="50"/>
              </a:spcBef>
            </a:pPr>
            <a:endParaRPr sz="2400" dirty="0">
              <a:latin typeface="Roboto"/>
              <a:cs typeface="Roboto"/>
            </a:endParaRPr>
          </a:p>
          <a:p>
            <a:pPr marL="241935" marR="871855" indent="-229235">
              <a:lnSpc>
                <a:spcPct val="125000"/>
              </a:lnSpc>
              <a:spcBef>
                <a:spcPts val="5"/>
              </a:spcBef>
              <a:buAutoNum type="arabicPeriod"/>
              <a:tabLst>
                <a:tab pos="241935" algn="l"/>
              </a:tabLst>
            </a:pPr>
            <a:r>
              <a:rPr lang="zh-CN" altLang="en-US" spc="-5" dirty="0">
                <a:solidFill>
                  <a:srgbClr val="231F20"/>
                </a:solidFill>
                <a:latin typeface="Roboto"/>
                <a:cs typeface="Roboto"/>
              </a:rPr>
              <a:t>进行过上述考量后，你会就实施、取消或加强公共卫生和社会措施向地方主管部门提出哪些建议？</a:t>
            </a:r>
            <a:endParaRPr dirty="0">
              <a:latin typeface="Roboto"/>
              <a:cs typeface="Roboto"/>
            </a:endParaRPr>
          </a:p>
          <a:p>
            <a:pPr marL="241935" indent="-229235">
              <a:lnSpc>
                <a:spcPct val="125000"/>
              </a:lnSpc>
              <a:spcBef>
                <a:spcPts val="1805"/>
              </a:spcBef>
              <a:buAutoNum type="arabicPeriod"/>
              <a:tabLst>
                <a:tab pos="242570" algn="l"/>
              </a:tabLst>
            </a:pPr>
            <a:r>
              <a:rPr lang="zh-CN" altLang="en-US" spc="-10" dirty="0">
                <a:solidFill>
                  <a:srgbClr val="231F20"/>
                </a:solidFill>
                <a:latin typeface="Roboto"/>
                <a:cs typeface="Roboto"/>
              </a:rPr>
              <a:t>你会建议采取什么类型的措施？</a:t>
            </a:r>
            <a:endParaRPr dirty="0">
              <a:latin typeface="Roboto"/>
              <a:cs typeface="Roboto"/>
            </a:endParaRPr>
          </a:p>
          <a:p>
            <a:pPr>
              <a:lnSpc>
                <a:spcPct val="100000"/>
              </a:lnSpc>
              <a:spcBef>
                <a:spcPts val="15"/>
              </a:spcBef>
              <a:buClr>
                <a:srgbClr val="231F20"/>
              </a:buClr>
              <a:buFont typeface="Roboto"/>
              <a:buAutoNum type="arabicPeriod"/>
            </a:pPr>
            <a:endParaRPr sz="1600" dirty="0">
              <a:latin typeface="Roboto"/>
              <a:cs typeface="Roboto"/>
            </a:endParaRPr>
          </a:p>
          <a:p>
            <a:pPr marL="241935" indent="-229235">
              <a:lnSpc>
                <a:spcPct val="125000"/>
              </a:lnSpc>
              <a:buAutoNum type="arabicPeriod"/>
              <a:tabLst>
                <a:tab pos="242570" algn="l"/>
              </a:tabLst>
            </a:pPr>
            <a:r>
              <a:rPr lang="zh-CN" altLang="en-US" spc="-5" dirty="0">
                <a:solidFill>
                  <a:srgbClr val="231F20"/>
                </a:solidFill>
                <a:latin typeface="Roboto"/>
                <a:cs typeface="Roboto"/>
              </a:rPr>
              <a:t>需要哪些标准发生改变，你才会重新评估你的建议？</a:t>
            </a:r>
            <a:endParaRPr dirty="0">
              <a:latin typeface="Roboto"/>
              <a:cs typeface="Roboto"/>
            </a:endParaRPr>
          </a:p>
          <a:p>
            <a:pPr marL="241300" indent="-229235">
              <a:lnSpc>
                <a:spcPct val="125000"/>
              </a:lnSpc>
              <a:spcBef>
                <a:spcPts val="1870"/>
              </a:spcBef>
              <a:buAutoNum type="arabicPeriod"/>
              <a:tabLst>
                <a:tab pos="241935" algn="l"/>
              </a:tabLst>
            </a:pPr>
            <a:r>
              <a:rPr lang="zh-CN" altLang="en-US" spc="-5" dirty="0">
                <a:solidFill>
                  <a:srgbClr val="231F20"/>
                </a:solidFill>
                <a:latin typeface="Roboto"/>
                <a:cs typeface="Roboto"/>
              </a:rPr>
              <a:t>将在何时、以何种方式向公众宣布有关公共卫生和社会措施的决定？</a:t>
            </a:r>
            <a:endParaRPr dirty="0">
              <a:latin typeface="Roboto"/>
              <a:cs typeface="Roboto"/>
            </a:endParaRPr>
          </a:p>
          <a:p>
            <a:pPr marL="241935" marR="1102360" indent="-229235">
              <a:lnSpc>
                <a:spcPct val="125000"/>
              </a:lnSpc>
              <a:spcBef>
                <a:spcPts val="1825"/>
              </a:spcBef>
              <a:buAutoNum type="arabicPeriod"/>
              <a:tabLst>
                <a:tab pos="241935" algn="l"/>
              </a:tabLst>
            </a:pPr>
            <a:r>
              <a:rPr lang="zh-CN" altLang="en-US" spc="-10" dirty="0">
                <a:solidFill>
                  <a:srgbClr val="231F20"/>
                </a:solidFill>
                <a:latin typeface="Roboto"/>
                <a:cs typeface="Roboto"/>
              </a:rPr>
              <a:t>何种情况会导致建议采取进一步措施？何种情况会促使取消某些措施？</a:t>
            </a:r>
            <a:endParaRPr dirty="0">
              <a:latin typeface="Roboto"/>
              <a:cs typeface="Roboto"/>
            </a:endParaRPr>
          </a:p>
        </p:txBody>
      </p:sp>
      <p:sp>
        <p:nvSpPr>
          <p:cNvPr id="5" name="object 5"/>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zh-CN" altLang="en-US" spc="-30" dirty="0"/>
              <a:t>第</a:t>
            </a:r>
            <a:fld id="{81D60167-4931-47E6-BA6A-407CBD079E47}" type="slidenum">
              <a:rPr smtClean="0"/>
              <a:t>20</a:t>
            </a:fld>
            <a:r>
              <a:rPr lang="zh-CN" altLang="en-US" dirty="0"/>
              <a:t>页</a:t>
            </a:r>
            <a:endParaRPr dirty="0"/>
          </a:p>
        </p:txBody>
      </p:sp>
      <p:sp>
        <p:nvSpPr>
          <p:cNvPr id="6" name="object 6"/>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2700">
              <a:lnSpc>
                <a:spcPts val="1315"/>
              </a:lnSpc>
            </a:pPr>
            <a:r>
              <a:rPr lang="zh-CN" altLang="en-US" spc="-45" dirty="0">
                <a:latin typeface="华文细黑" panose="02010600040101010101" pitchFamily="2" charset="-122"/>
                <a:ea typeface="华文细黑" panose="02010600040101010101" pitchFamily="2" charset="-122"/>
              </a:rPr>
              <a:t>模拟演习</a:t>
            </a:r>
            <a:endParaRPr spc="-40" dirty="0">
              <a:latin typeface="华文细黑" panose="02010600040101010101" pitchFamily="2" charset="-122"/>
              <a:ea typeface="华文细黑" panose="02010600040101010101" pitchFamily="2" charset="-122"/>
            </a:endParaRP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latin typeface="华文细黑" panose="02010600040101010101" pitchFamily="2" charset="-122"/>
                <a:ea typeface="华文细黑" panose="02010600040101010101" pitchFamily="2" charset="-122"/>
              </a:rPr>
              <a:t>第</a:t>
            </a:r>
            <a:r>
              <a:rPr sz="3600" dirty="0">
                <a:latin typeface="Times New Roman" panose="02020603050405020304" pitchFamily="18" charset="0"/>
                <a:ea typeface="华文细黑" panose="02010600040101010101" pitchFamily="2" charset="-122"/>
                <a:cs typeface="Times New Roman" panose="02020603050405020304" pitchFamily="18" charset="0"/>
              </a:rPr>
              <a:t>3</a:t>
            </a:r>
            <a:r>
              <a:rPr lang="zh-CN" altLang="en-US" sz="3600" dirty="0">
                <a:latin typeface="华文细黑" panose="02010600040101010101" pitchFamily="2" charset="-122"/>
                <a:ea typeface="华文细黑" panose="02010600040101010101" pitchFamily="2" charset="-122"/>
              </a:rPr>
              <a:t>场</a:t>
            </a:r>
            <a:endParaRPr sz="3600" dirty="0">
              <a:latin typeface="华文细黑" panose="02010600040101010101" pitchFamily="2" charset="-122"/>
              <a:ea typeface="华文细黑" panose="0201060004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746240"/>
            <a:ext cx="3242945" cy="391160"/>
          </a:xfrm>
          <a:prstGeom prst="rect">
            <a:avLst/>
          </a:prstGeom>
        </p:spPr>
        <p:txBody>
          <a:bodyPr vert="horz" wrap="square" lIns="0" tIns="12700" rIns="0" bIns="0" rtlCol="0">
            <a:spAutoFit/>
          </a:bodyPr>
          <a:lstStyle/>
          <a:p>
            <a:pPr marL="12700" algn="ctr">
              <a:lnSpc>
                <a:spcPct val="100000"/>
              </a:lnSpc>
              <a:spcBef>
                <a:spcPts val="100"/>
              </a:spcBef>
            </a:pPr>
            <a:r>
              <a:rPr lang="zh-CN" altLang="en-US" sz="2400" spc="-15" dirty="0">
                <a:solidFill>
                  <a:srgbClr val="D2232A"/>
                </a:solidFill>
                <a:latin typeface="Roboto-Medium"/>
                <a:cs typeface="Roboto-Medium"/>
              </a:rPr>
              <a:t>模拟演习</a:t>
            </a:r>
            <a:endParaRPr sz="2400" dirty="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558970" y="3766820"/>
            <a:ext cx="2480310" cy="756920"/>
          </a:xfrm>
          <a:prstGeom prst="rect">
            <a:avLst/>
          </a:prstGeom>
        </p:spPr>
        <p:txBody>
          <a:bodyPr vert="horz" wrap="square" lIns="0" tIns="12700" rIns="0" bIns="0" rtlCol="0">
            <a:spAutoFit/>
          </a:bodyPr>
          <a:lstStyle/>
          <a:p>
            <a:pPr marL="12700">
              <a:lnSpc>
                <a:spcPct val="100000"/>
              </a:lnSpc>
              <a:spcBef>
                <a:spcPts val="100"/>
              </a:spcBef>
            </a:pPr>
            <a:r>
              <a:rPr lang="zh-CN" altLang="en-US" sz="4800" spc="-85" dirty="0">
                <a:latin typeface="华文细黑" panose="02010600040101010101" pitchFamily="2" charset="-122"/>
                <a:ea typeface="华文细黑" panose="02010600040101010101" pitchFamily="2" charset="-122"/>
                <a:cs typeface="Roboto-Medium"/>
              </a:rPr>
              <a:t>第四部分</a:t>
            </a:r>
            <a:endParaRPr sz="4800" dirty="0">
              <a:latin typeface="华文细黑" panose="02010600040101010101" pitchFamily="2" charset="-122"/>
              <a:ea typeface="华文细黑" panose="02010600040101010101" pitchFamily="2" charset="-122"/>
              <a:cs typeface="Roboto-Medium"/>
            </a:endParaRPr>
          </a:p>
        </p:txBody>
      </p:sp>
      <p:sp>
        <p:nvSpPr>
          <p:cNvPr id="6" name="object 6"/>
          <p:cNvSpPr txBox="1"/>
          <p:nvPr/>
        </p:nvSpPr>
        <p:spPr>
          <a:xfrm>
            <a:off x="8318501" y="6756400"/>
            <a:ext cx="1839670" cy="320601"/>
          </a:xfrm>
          <a:prstGeom prst="rect">
            <a:avLst/>
          </a:prstGeom>
        </p:spPr>
        <p:txBody>
          <a:bodyPr vert="horz" wrap="square" lIns="0" tIns="12700" rIns="0" bIns="0" rtlCol="0">
            <a:spAutoFit/>
          </a:bodyPr>
          <a:lstStyle/>
          <a:p>
            <a:pPr marL="12700">
              <a:lnSpc>
                <a:spcPct val="100000"/>
              </a:lnSpc>
              <a:spcBef>
                <a:spcPts val="100"/>
              </a:spcBef>
            </a:pPr>
            <a:r>
              <a:rPr lang="zh-CN" altLang="en-US" sz="2000" b="1" spc="-229" dirty="0">
                <a:solidFill>
                  <a:srgbClr val="1E7EB8"/>
                </a:solidFill>
                <a:latin typeface="Arial"/>
                <a:cs typeface="Arial"/>
              </a:rPr>
              <a:t>突发卫生事件规划</a:t>
            </a:r>
            <a:endParaRPr sz="2000" dirty="0">
              <a:latin typeface="Arial"/>
              <a:cs typeface="Arial"/>
            </a:endParaRPr>
          </a:p>
        </p:txBody>
      </p:sp>
      <p:sp>
        <p:nvSpPr>
          <p:cNvPr id="8" name="object 8"/>
          <p:cNvSpPr txBox="1"/>
          <p:nvPr/>
        </p:nvSpPr>
        <p:spPr>
          <a:xfrm>
            <a:off x="7209651" y="4853940"/>
            <a:ext cx="3048000" cy="412934"/>
          </a:xfrm>
          <a:prstGeom prst="rect">
            <a:avLst/>
          </a:prstGeom>
        </p:spPr>
        <p:txBody>
          <a:bodyPr vert="horz" wrap="square" lIns="0" tIns="12700" rIns="0" bIns="0" rtlCol="0">
            <a:spAutoFit/>
          </a:bodyPr>
          <a:lstStyle/>
          <a:p>
            <a:pPr marR="6350" algn="ctr">
              <a:lnSpc>
                <a:spcPct val="100000"/>
              </a:lnSpc>
              <a:spcBef>
                <a:spcPts val="100"/>
              </a:spcBef>
            </a:pPr>
            <a:r>
              <a:rPr lang="zh-CN" altLang="en-US" sz="2600" dirty="0">
                <a:latin typeface="Roboto-Medium"/>
                <a:cs typeface="Roboto-Medium"/>
              </a:rPr>
              <a:t>管理教育机构</a:t>
            </a:r>
            <a:endParaRPr sz="2600" dirty="0">
              <a:latin typeface="Roboto-Medium"/>
              <a:cs typeface="Roboto-Medium"/>
            </a:endParaRPr>
          </a:p>
        </p:txBody>
      </p:sp>
      <p:sp>
        <p:nvSpPr>
          <p:cNvPr id="9" name="object 9"/>
          <p:cNvSpPr/>
          <p:nvPr/>
        </p:nvSpPr>
        <p:spPr>
          <a:xfrm>
            <a:off x="457200" y="1670634"/>
            <a:ext cx="6031571" cy="4020463"/>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zh-CN" altLang="en-US" sz="3158" spc="-4" dirty="0">
                <a:latin typeface="华文细黑" panose="02010600040101010101" pitchFamily="2" charset="-122"/>
                <a:ea typeface="华文细黑" panose="02010600040101010101" pitchFamily="2" charset="-122"/>
              </a:rPr>
              <a:t>最新情景</a:t>
            </a:r>
            <a:endParaRPr sz="3158" dirty="0">
              <a:latin typeface="华文细黑" panose="02010600040101010101" pitchFamily="2" charset="-122"/>
              <a:ea typeface="华文细黑" panose="02010600040101010101" pitchFamily="2" charset="-122"/>
            </a:endParaRPr>
          </a:p>
        </p:txBody>
      </p:sp>
      <p:sp>
        <p:nvSpPr>
          <p:cNvPr id="3" name="object 3"/>
          <p:cNvSpPr/>
          <p:nvPr/>
        </p:nvSpPr>
        <p:spPr>
          <a:xfrm>
            <a:off x="22579" y="702978"/>
            <a:ext cx="8286044" cy="6525087"/>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lnSpc>
                <a:spcPct val="125000"/>
              </a:lnSpc>
            </a:pPr>
            <a:r>
              <a:rPr lang="zh-CN" altLang="en-US" sz="1579" dirty="0">
                <a:solidFill>
                  <a:prstClr val="black"/>
                </a:solidFill>
                <a:latin typeface="Calibri"/>
              </a:rPr>
              <a:t>随着全国各地的患病率趋于</a:t>
            </a:r>
            <a:r>
              <a:rPr lang="zh-CN" altLang="en-US" sz="1579" dirty="0">
                <a:solidFill>
                  <a:prstClr val="black"/>
                </a:solidFill>
              </a:rPr>
              <a:t>稳定，新的学期，学校将重新开放</a:t>
            </a:r>
            <a:r>
              <a:rPr lang="zh-CN" altLang="en-US" sz="1579" dirty="0">
                <a:solidFill>
                  <a:prstClr val="black"/>
                </a:solidFill>
                <a:latin typeface="Calibri"/>
              </a:rPr>
              <a:t>，不过，只是部分</a:t>
            </a:r>
            <a:r>
              <a:rPr lang="zh-CN" altLang="en-US" sz="1579" dirty="0">
                <a:solidFill>
                  <a:prstClr val="black"/>
                </a:solidFill>
              </a:rPr>
              <a:t>学校。由于一些原因，</a:t>
            </a:r>
            <a:r>
              <a:rPr lang="zh-CN" altLang="en-US" sz="1579" dirty="0">
                <a:solidFill>
                  <a:prstClr val="black"/>
                </a:solidFill>
                <a:latin typeface="Calibri"/>
              </a:rPr>
              <a:t>学生、教师和家长都很乐意看到学校重新开放。</a:t>
            </a:r>
            <a:endParaRPr lang="en-US" altLang="zh-CN" sz="1579" dirty="0">
              <a:solidFill>
                <a:prstClr val="black"/>
              </a:solidFill>
              <a:latin typeface="Calibri"/>
            </a:endParaRPr>
          </a:p>
          <a:p>
            <a:pPr defTabSz="802020"/>
            <a:endParaRPr lang="en-US" sz="1100" dirty="0">
              <a:solidFill>
                <a:prstClr val="black"/>
              </a:solidFill>
              <a:latin typeface="Calibri"/>
            </a:endParaRPr>
          </a:p>
          <a:p>
            <a:pPr marL="285750" indent="-285750" defTabSz="802020">
              <a:lnSpc>
                <a:spcPct val="125000"/>
              </a:lnSpc>
              <a:buFont typeface="Arial" panose="020B0604020202020204" pitchFamily="34" charset="0"/>
              <a:buChar char="•"/>
            </a:pPr>
            <a:r>
              <a:rPr lang="zh-CN" altLang="en-US" sz="1579" dirty="0">
                <a:solidFill>
                  <a:prstClr val="black"/>
                </a:solidFill>
                <a:latin typeface="Calibri"/>
              </a:rPr>
              <a:t>学生可以恢复学业，并与同龄人和朋友互动。</a:t>
            </a:r>
            <a:endParaRPr lang="en-US" sz="1579" dirty="0">
              <a:solidFill>
                <a:prstClr val="black"/>
              </a:solidFill>
              <a:latin typeface="Calibri"/>
            </a:endParaRPr>
          </a:p>
          <a:p>
            <a:pPr marL="285750" indent="-285750" defTabSz="802020">
              <a:lnSpc>
                <a:spcPct val="125000"/>
              </a:lnSpc>
              <a:buFont typeface="Arial" panose="020B0604020202020204" pitchFamily="34" charset="0"/>
              <a:buChar char="•"/>
            </a:pPr>
            <a:r>
              <a:rPr lang="zh-CN" altLang="en-US" sz="1579" dirty="0">
                <a:solidFill>
                  <a:prstClr val="black"/>
                </a:solidFill>
                <a:latin typeface="Calibri"/>
              </a:rPr>
              <a:t>家长和教师可以重返工作岗位。</a:t>
            </a:r>
            <a:endParaRPr lang="en-US" sz="1579" dirty="0">
              <a:solidFill>
                <a:prstClr val="black"/>
              </a:solidFill>
              <a:latin typeface="Calibri"/>
            </a:endParaRPr>
          </a:p>
          <a:p>
            <a:pPr marL="285750" indent="-285750" defTabSz="802020">
              <a:lnSpc>
                <a:spcPct val="125000"/>
              </a:lnSpc>
              <a:buFont typeface="Arial" panose="020B0604020202020204" pitchFamily="34" charset="0"/>
              <a:buChar char="•"/>
            </a:pPr>
            <a:r>
              <a:rPr lang="zh-CN" altLang="en-US" sz="1579" dirty="0">
                <a:solidFill>
                  <a:prstClr val="black"/>
                </a:solidFill>
                <a:latin typeface="Calibri"/>
              </a:rPr>
              <a:t>学校开放将对家庭收入和经济产生积极影响。</a:t>
            </a:r>
            <a:endParaRPr lang="en-US" sz="1579" dirty="0">
              <a:solidFill>
                <a:prstClr val="black"/>
              </a:solidFill>
              <a:latin typeface="Calibri"/>
            </a:endParaRPr>
          </a:p>
          <a:p>
            <a:pPr defTabSz="802020"/>
            <a:endParaRPr lang="en-US" sz="1100" dirty="0">
              <a:solidFill>
                <a:prstClr val="black"/>
              </a:solidFill>
              <a:latin typeface="Calibri"/>
            </a:endParaRPr>
          </a:p>
          <a:p>
            <a:pPr defTabSz="802020">
              <a:lnSpc>
                <a:spcPct val="125000"/>
              </a:lnSpc>
            </a:pPr>
            <a:r>
              <a:rPr lang="zh-CN" altLang="en-US" sz="1579" dirty="0">
                <a:solidFill>
                  <a:prstClr val="black"/>
                </a:solidFill>
                <a:latin typeface="Calibri"/>
              </a:rPr>
              <a:t>现在，新学期已经过去了一个月的时间，各项挑战显然依旧存在。过去几周时间里，与学校重新开放有关的病例激增。</a:t>
            </a:r>
            <a:endParaRPr lang="en-US" sz="1579" dirty="0">
              <a:solidFill>
                <a:prstClr val="black"/>
              </a:solidFill>
              <a:latin typeface="Calibri"/>
            </a:endParaRPr>
          </a:p>
          <a:p>
            <a:pPr defTabSz="802020"/>
            <a:endParaRPr lang="en-US" sz="1100" dirty="0">
              <a:solidFill>
                <a:prstClr val="black"/>
              </a:solidFill>
              <a:latin typeface="Calibri"/>
            </a:endParaRPr>
          </a:p>
          <a:p>
            <a:pPr marL="285750" indent="-285750" defTabSz="802020">
              <a:lnSpc>
                <a:spcPct val="125000"/>
              </a:lnSpc>
              <a:buFont typeface="Arial" panose="020B0604020202020204" pitchFamily="34" charset="0"/>
              <a:buChar char="•"/>
            </a:pPr>
            <a:r>
              <a:rPr lang="zh-CN" altLang="en-US" sz="1579" dirty="0">
                <a:solidFill>
                  <a:prstClr val="black"/>
                </a:solidFill>
                <a:latin typeface="Calibri"/>
              </a:rPr>
              <a:t>全国有十二所中学（相距甚远）报告了疫情，学生已被送回家中。其中五所学校的校长已下令关闭学校。其他几所学校则规定了限制措施，要求有症状的学生待在家里。目前为止，学校之间似乎并无关联。</a:t>
            </a:r>
            <a:endParaRPr lang="en-US" sz="1579" dirty="0">
              <a:solidFill>
                <a:prstClr val="black"/>
              </a:solidFill>
              <a:latin typeface="Calibri"/>
            </a:endParaRPr>
          </a:p>
          <a:p>
            <a:pPr marL="285750" indent="-285750" defTabSz="802020">
              <a:lnSpc>
                <a:spcPct val="125000"/>
              </a:lnSpc>
              <a:buFont typeface="Arial" panose="020B0604020202020204" pitchFamily="34" charset="0"/>
              <a:buChar char="•"/>
            </a:pPr>
            <a:r>
              <a:rPr lang="zh-CN" altLang="en-US" sz="1579" dirty="0">
                <a:solidFill>
                  <a:prstClr val="black"/>
                </a:solidFill>
                <a:latin typeface="Calibri"/>
              </a:rPr>
              <a:t>当地疫情牵涉到一家寄宿学校，但学校否认有任何病例。学校管理部门很可能是出于经济动机考虑。寄宿生往往是私立学校的重要收入来源。</a:t>
            </a:r>
            <a:endParaRPr lang="en-US" sz="1579" dirty="0">
              <a:solidFill>
                <a:prstClr val="black"/>
              </a:solidFill>
              <a:latin typeface="Calibri"/>
            </a:endParaRPr>
          </a:p>
          <a:p>
            <a:pPr marL="285750" indent="-285750" defTabSz="802020">
              <a:lnSpc>
                <a:spcPct val="125000"/>
              </a:lnSpc>
              <a:buFont typeface="Arial" panose="020B0604020202020204" pitchFamily="34" charset="0"/>
              <a:buChar char="•"/>
            </a:pPr>
            <a:r>
              <a:rPr lang="zh-CN" altLang="en-US" sz="1579" dirty="0">
                <a:solidFill>
                  <a:prstClr val="black"/>
                </a:solidFill>
                <a:latin typeface="Calibri"/>
              </a:rPr>
              <a:t>一家为多所学校和其他一些机构（包括商业办公室和长者护理机构）提供服务的清洁和餐饮公司报告说，有若干名工作人员的</a:t>
            </a:r>
            <a:r>
              <a:rPr lang="en-US" altLang="zh-CN" sz="1579" dirty="0">
                <a:solidFill>
                  <a:prstClr val="black"/>
                </a:solidFill>
                <a:latin typeface="Calibri"/>
              </a:rPr>
              <a:t>COVID-19</a:t>
            </a:r>
            <a:r>
              <a:rPr lang="zh-CN" altLang="en-US" sz="1579" dirty="0">
                <a:solidFill>
                  <a:prstClr val="black"/>
                </a:solidFill>
                <a:latin typeface="Calibri"/>
              </a:rPr>
              <a:t>检测结果呈阳性，很可能是与一所关联学校被感染了的工作人员或学生接触造成的。</a:t>
            </a:r>
            <a:endParaRPr lang="en-US" sz="1579" dirty="0">
              <a:solidFill>
                <a:prstClr val="black"/>
              </a:solidFill>
              <a:latin typeface="Calibri"/>
            </a:endParaRPr>
          </a:p>
          <a:p>
            <a:pPr marL="285750" indent="-285750" defTabSz="802020">
              <a:lnSpc>
                <a:spcPct val="125000"/>
              </a:lnSpc>
              <a:buFont typeface="Arial" panose="020B0604020202020204" pitchFamily="34" charset="0"/>
              <a:buChar char="•"/>
            </a:pPr>
            <a:r>
              <a:rPr lang="zh-CN" altLang="en-US" sz="1579" dirty="0">
                <a:solidFill>
                  <a:prstClr val="black"/>
                </a:solidFill>
                <a:latin typeface="Calibri"/>
              </a:rPr>
              <a:t>该地区的一些学校提议重新开展校际体育比赛，推动户外、非接触式的体育运动。</a:t>
            </a:r>
            <a:endParaRPr lang="en-US" sz="1579" dirty="0">
              <a:solidFill>
                <a:prstClr val="black"/>
              </a:solidFill>
              <a:latin typeface="Calibri"/>
            </a:endParaRPr>
          </a:p>
        </p:txBody>
      </p:sp>
      <p:grpSp>
        <p:nvGrpSpPr>
          <p:cNvPr id="5" name="object 5"/>
          <p:cNvGrpSpPr/>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a:solidFill>
                  <a:prstClr val="black"/>
                </a:solidFill>
                <a:latin typeface="Calibri"/>
              </a:endParaRPr>
            </a:p>
          </p:txBody>
        </p:sp>
      </p:grpSp>
      <p:sp>
        <p:nvSpPr>
          <p:cNvPr id="10" name="object 10"/>
          <p:cNvSpPr txBox="1"/>
          <p:nvPr/>
        </p:nvSpPr>
        <p:spPr>
          <a:xfrm>
            <a:off x="7052297" y="147706"/>
            <a:ext cx="3404622" cy="366010"/>
          </a:xfrm>
          <a:prstGeom prst="rect">
            <a:avLst/>
          </a:prstGeom>
          <a:solidFill>
            <a:srgbClr val="D86422"/>
          </a:solidFill>
        </p:spPr>
        <p:txBody>
          <a:bodyPr vert="horz" wrap="square" lIns="0" tIns="118630" rIns="0" bIns="0" rtlCol="0">
            <a:spAutoFit/>
          </a:bodyPr>
          <a:lstStyle/>
          <a:p>
            <a:pPr marL="12700" algn="r">
              <a:lnSpc>
                <a:spcPct val="100000"/>
              </a:lnSpc>
              <a:spcBef>
                <a:spcPts val="100"/>
              </a:spcBef>
            </a:pPr>
            <a:r>
              <a:rPr lang="zh-CN" altLang="en-US" sz="1600" b="1" spc="-65" dirty="0">
                <a:solidFill>
                  <a:srgbClr val="FFFFFF"/>
                </a:solidFill>
                <a:latin typeface="华文细黑" panose="02010600040101010101" pitchFamily="2" charset="-122"/>
                <a:ea typeface="华文细黑" panose="02010600040101010101" pitchFamily="2" charset="-122"/>
                <a:cs typeface="Arial Black"/>
              </a:rPr>
              <a:t>仅为模拟情景</a:t>
            </a:r>
            <a:endParaRPr lang="zh-CN" altLang="en-US" sz="1600" b="1" dirty="0">
              <a:latin typeface="华文细黑" panose="02010600040101010101" pitchFamily="2" charset="-122"/>
              <a:ea typeface="华文细黑" panose="02010600040101010101" pitchFamily="2" charset="-122"/>
              <a:cs typeface="Arial Black"/>
            </a:endParaRPr>
          </a:p>
        </p:txBody>
      </p:sp>
      <p:sp>
        <p:nvSpPr>
          <p:cNvPr id="12" name="object 12"/>
          <p:cNvSpPr txBox="1">
            <a:spLocks noGrp="1"/>
          </p:cNvSpPr>
          <p:nvPr>
            <p:ph type="sldNum" sz="quarter" idx="7"/>
          </p:nvPr>
        </p:nvSpPr>
        <p:spPr>
          <a:xfrm>
            <a:off x="9994901" y="7342359"/>
            <a:ext cx="546670" cy="155748"/>
          </a:xfrm>
          <a:prstGeom prst="rect">
            <a:avLst/>
          </a:prstGeom>
        </p:spPr>
        <p:txBody>
          <a:bodyPr vert="horz" wrap="square" lIns="0" tIns="0" rIns="0" bIns="0" rtlCol="0">
            <a:spAutoFit/>
          </a:bodyPr>
          <a:lstStyle/>
          <a:p>
            <a:pPr marL="11139" defTabSz="802020">
              <a:lnSpc>
                <a:spcPts val="1250"/>
              </a:lnSpc>
              <a:defRPr/>
            </a:pPr>
            <a:r>
              <a:rPr lang="zh-CN" altLang="en-US" spc="-4" dirty="0">
                <a:solidFill>
                  <a:prstClr val="white"/>
                </a:solidFill>
              </a:rPr>
              <a:t>第</a:t>
            </a:r>
            <a:fld id="{81D60167-4931-47E6-BA6A-407CBD079E47}" type="slidenum">
              <a:rPr smtClean="0">
                <a:solidFill>
                  <a:prstClr val="white"/>
                </a:solidFill>
              </a:rPr>
              <a:pPr marL="11139" defTabSz="802020">
                <a:lnSpc>
                  <a:spcPts val="1250"/>
                </a:lnSpc>
                <a:defRPr/>
              </a:pPr>
              <a:t>22</a:t>
            </a:fld>
            <a:r>
              <a:rPr lang="zh-CN" altLang="en-US" dirty="0">
                <a:solidFill>
                  <a:prstClr val="white"/>
                </a:solidFill>
              </a:rPr>
              <a:t>页</a:t>
            </a:r>
            <a:endParaRPr dirty="0">
              <a:solidFill>
                <a:prstClr val="white"/>
              </a:solidFill>
            </a:endParaRPr>
          </a:p>
        </p:txBody>
      </p:sp>
      <p:sp>
        <p:nvSpPr>
          <p:cNvPr id="13" name="object 13"/>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defRPr/>
            </a:pPr>
            <a:r>
              <a:rPr lang="zh-CN" altLang="en-US" spc="-13" dirty="0">
                <a:solidFill>
                  <a:prstClr val="white"/>
                </a:solidFill>
                <a:latin typeface="华文细黑" panose="02010600040101010101" pitchFamily="2" charset="-122"/>
                <a:ea typeface="华文细黑" panose="02010600040101010101" pitchFamily="2" charset="-122"/>
              </a:rPr>
              <a:t>模拟演习</a:t>
            </a:r>
            <a:endParaRPr spc="-4" dirty="0">
              <a:solidFill>
                <a:prstClr val="white"/>
              </a:solidFill>
              <a:latin typeface="华文细黑" panose="02010600040101010101" pitchFamily="2" charset="-122"/>
              <a:ea typeface="华文细黑" panose="02010600040101010101" pitchFamily="2" charset="-122"/>
            </a:endParaRPr>
          </a:p>
        </p:txBody>
      </p:sp>
      <p:pic>
        <p:nvPicPr>
          <p:cNvPr id="4" name="Picture 3">
            <a:extLst>
              <a:ext uri="{FF2B5EF4-FFF2-40B4-BE49-F238E27FC236}">
                <a16:creationId xmlns:a16="http://schemas.microsoft.com/office/drawing/2014/main" id="{6AF05B8F-5DDD-4E1D-8AD0-D54DDE6AE88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28906" y="2037941"/>
            <a:ext cx="2328879" cy="3493319"/>
          </a:xfrm>
          <a:prstGeom prst="rect">
            <a:avLst/>
          </a:prstGeom>
        </p:spPr>
      </p:pic>
    </p:spTree>
    <p:extLst>
      <p:ext uri="{BB962C8B-B14F-4D97-AF65-F5344CB8AC3E}">
        <p14:creationId xmlns:p14="http://schemas.microsoft.com/office/powerpoint/2010/main" val="1411093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p:nvPr/>
        </p:nvSpPr>
        <p:spPr>
          <a:xfrm>
            <a:off x="8985945" y="725815"/>
            <a:ext cx="490466" cy="582439"/>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12" name="object 12"/>
          <p:cNvSpPr txBox="1"/>
          <p:nvPr/>
        </p:nvSpPr>
        <p:spPr>
          <a:xfrm>
            <a:off x="9564223" y="848253"/>
            <a:ext cx="1017544" cy="335183"/>
          </a:xfrm>
          <a:prstGeom prst="rect">
            <a:avLst/>
          </a:prstGeom>
        </p:spPr>
        <p:txBody>
          <a:bodyPr vert="horz" wrap="square" lIns="0" tIns="11139" rIns="0" bIns="0" rtlCol="0">
            <a:spAutoFit/>
          </a:bodyPr>
          <a:lstStyle/>
          <a:p>
            <a:pPr marL="11139" defTabSz="802020">
              <a:spcBef>
                <a:spcPts val="88"/>
              </a:spcBef>
              <a:defRPr/>
            </a:pPr>
            <a:r>
              <a:rPr sz="2105" b="1" dirty="0">
                <a:solidFill>
                  <a:srgbClr val="0070C0"/>
                </a:solidFill>
                <a:latin typeface="Times New Roman" panose="02020603050405020304" pitchFamily="18" charset="0"/>
                <a:cs typeface="Times New Roman" panose="02020603050405020304" pitchFamily="18" charset="0"/>
              </a:rPr>
              <a:t>30</a:t>
            </a:r>
            <a:r>
              <a:rPr lang="zh-CN" altLang="en-US" sz="2105" b="1" dirty="0">
                <a:solidFill>
                  <a:srgbClr val="0070C0"/>
                </a:solidFill>
                <a:latin typeface="华文细黑" panose="02010600040101010101" pitchFamily="2" charset="-122"/>
                <a:ea typeface="华文细黑" panose="02010600040101010101" pitchFamily="2" charset="-122"/>
                <a:cs typeface="Arial"/>
              </a:rPr>
              <a:t>分钟</a:t>
            </a:r>
            <a:endParaRPr sz="2105" dirty="0">
              <a:solidFill>
                <a:prstClr val="black"/>
              </a:solidFill>
              <a:latin typeface="华文细黑" panose="02010600040101010101" pitchFamily="2" charset="-122"/>
              <a:ea typeface="华文细黑" panose="02010600040101010101" pitchFamily="2" charset="-122"/>
              <a:cs typeface="Arial"/>
            </a:endParaRPr>
          </a:p>
        </p:txBody>
      </p:sp>
      <p:sp>
        <p:nvSpPr>
          <p:cNvPr id="13" name="object 13"/>
          <p:cNvSpPr txBox="1">
            <a:spLocks noGrp="1"/>
          </p:cNvSpPr>
          <p:nvPr>
            <p:ph type="sldNum" sz="quarter" idx="7"/>
          </p:nvPr>
        </p:nvSpPr>
        <p:spPr>
          <a:prstGeom prst="rect">
            <a:avLst/>
          </a:prstGeom>
        </p:spPr>
        <p:txBody>
          <a:bodyPr vert="horz" wrap="square" lIns="0" tIns="0" rIns="0" bIns="0" rtlCol="0">
            <a:spAutoFit/>
          </a:bodyPr>
          <a:lstStyle/>
          <a:p>
            <a:pPr marL="11139" defTabSz="802020">
              <a:lnSpc>
                <a:spcPts val="1250"/>
              </a:lnSpc>
              <a:defRPr/>
            </a:pPr>
            <a:r>
              <a:rPr lang="zh-CN" altLang="en-US" spc="-4" dirty="0">
                <a:solidFill>
                  <a:prstClr val="white"/>
                </a:solidFill>
              </a:rPr>
              <a:t>第</a:t>
            </a:r>
            <a:fld id="{81D60167-4931-47E6-BA6A-407CBD079E47}" type="slidenum">
              <a:rPr smtClean="0">
                <a:solidFill>
                  <a:prstClr val="white"/>
                </a:solidFill>
              </a:rPr>
              <a:pPr marL="11139" defTabSz="802020">
                <a:lnSpc>
                  <a:spcPts val="1250"/>
                </a:lnSpc>
                <a:defRPr/>
              </a:pPr>
              <a:t>23</a:t>
            </a:fld>
            <a:r>
              <a:rPr lang="zh-CN" altLang="en-US" dirty="0">
                <a:solidFill>
                  <a:prstClr val="white"/>
                </a:solidFill>
              </a:rPr>
              <a:t>页</a:t>
            </a:r>
            <a:endParaRPr dirty="0">
              <a:solidFill>
                <a:prstClr val="white"/>
              </a:solidFill>
            </a:endParaRPr>
          </a:p>
        </p:txBody>
      </p:sp>
      <p:sp>
        <p:nvSpPr>
          <p:cNvPr id="14" name="object 14"/>
          <p:cNvSpPr txBox="1">
            <a:spLocks noGrp="1"/>
          </p:cNvSpPr>
          <p:nvPr>
            <p:ph type="ftr" sz="quarter" idx="5"/>
          </p:nvPr>
        </p:nvSpPr>
        <p:spPr>
          <a:prstGeom prst="rect">
            <a:avLst/>
          </a:prstGeom>
        </p:spPr>
        <p:txBody>
          <a:bodyPr vert="horz" wrap="square" lIns="0" tIns="0" rIns="0" bIns="0" rtlCol="0">
            <a:spAutoFit/>
          </a:bodyPr>
          <a:lstStyle/>
          <a:p>
            <a:pPr marL="11139" defTabSz="802020">
              <a:lnSpc>
                <a:spcPts val="1250"/>
              </a:lnSpc>
              <a:defRPr/>
            </a:pPr>
            <a:r>
              <a:rPr lang="zh-CN" altLang="en-US" spc="-13" dirty="0">
                <a:solidFill>
                  <a:prstClr val="white"/>
                </a:solidFill>
                <a:latin typeface="华文细黑" panose="02010600040101010101" pitchFamily="2" charset="-122"/>
                <a:ea typeface="华文细黑" panose="02010600040101010101" pitchFamily="2" charset="-122"/>
              </a:rPr>
              <a:t>模拟演习</a:t>
            </a:r>
            <a:endParaRPr lang="zh-CN" altLang="en-US" spc="-4" dirty="0">
              <a:solidFill>
                <a:prstClr val="white"/>
              </a:solidFill>
              <a:latin typeface="华文细黑" panose="02010600040101010101" pitchFamily="2" charset="-122"/>
              <a:ea typeface="华文细黑" panose="02010600040101010101" pitchFamily="2" charset="-122"/>
            </a:endParaRPr>
          </a:p>
        </p:txBody>
      </p:sp>
      <p:sp>
        <p:nvSpPr>
          <p:cNvPr id="15" name="object 15"/>
          <p:cNvSpPr txBox="1"/>
          <p:nvPr/>
        </p:nvSpPr>
        <p:spPr>
          <a:xfrm>
            <a:off x="2083010" y="6611854"/>
            <a:ext cx="637705" cy="155748"/>
          </a:xfrm>
          <a:prstGeom prst="rect">
            <a:avLst/>
          </a:prstGeom>
        </p:spPr>
        <p:txBody>
          <a:bodyPr vert="horz" wrap="square" lIns="0" tIns="0" rIns="0" bIns="0" rtlCol="0">
            <a:spAutoFit/>
          </a:bodyPr>
          <a:lstStyle/>
          <a:p>
            <a:pPr marL="11139" defTabSz="802020">
              <a:lnSpc>
                <a:spcPts val="1250"/>
              </a:lnSpc>
              <a:defRPr/>
            </a:pPr>
            <a:r>
              <a:rPr sz="1053" b="1" spc="-4" dirty="0">
                <a:solidFill>
                  <a:srgbClr val="FFFFFF"/>
                </a:solidFill>
                <a:latin typeface="Arial"/>
                <a:cs typeface="Arial"/>
              </a:rPr>
              <a:t>C</a:t>
            </a:r>
            <a:r>
              <a:rPr sz="1053" b="1" dirty="0">
                <a:solidFill>
                  <a:srgbClr val="FFFFFF"/>
                </a:solidFill>
                <a:latin typeface="Arial"/>
                <a:cs typeface="Arial"/>
              </a:rPr>
              <a:t>O</a:t>
            </a:r>
            <a:r>
              <a:rPr sz="1053" b="1" spc="-4" dirty="0">
                <a:solidFill>
                  <a:srgbClr val="FFFFFF"/>
                </a:solidFill>
                <a:latin typeface="Arial"/>
                <a:cs typeface="Arial"/>
              </a:rPr>
              <a:t>V</a:t>
            </a:r>
            <a:r>
              <a:rPr sz="1053" b="1" dirty="0">
                <a:solidFill>
                  <a:srgbClr val="FFFFFF"/>
                </a:solidFill>
                <a:latin typeface="Arial"/>
                <a:cs typeface="Arial"/>
              </a:rPr>
              <a:t>I</a:t>
            </a:r>
            <a:r>
              <a:rPr sz="1053" b="1" spc="-4" dirty="0">
                <a:solidFill>
                  <a:srgbClr val="FFFFFF"/>
                </a:solidFill>
                <a:latin typeface="Arial"/>
                <a:cs typeface="Arial"/>
              </a:rPr>
              <a:t>D</a:t>
            </a:r>
            <a:r>
              <a:rPr sz="1053" b="1" dirty="0">
                <a:solidFill>
                  <a:srgbClr val="FFFFFF"/>
                </a:solidFill>
                <a:latin typeface="Arial"/>
                <a:cs typeface="Arial"/>
              </a:rPr>
              <a:t>-</a:t>
            </a:r>
            <a:r>
              <a:rPr sz="1053" b="1" spc="-4" dirty="0">
                <a:solidFill>
                  <a:srgbClr val="FFFFFF"/>
                </a:solidFill>
                <a:latin typeface="Arial"/>
                <a:cs typeface="Arial"/>
              </a:rPr>
              <a:t>19</a:t>
            </a:r>
            <a:endParaRPr sz="1053">
              <a:solidFill>
                <a:prstClr val="black"/>
              </a:solidFill>
              <a:latin typeface="Arial"/>
              <a:cs typeface="Arial"/>
            </a:endParaRPr>
          </a:p>
        </p:txBody>
      </p:sp>
      <p:sp>
        <p:nvSpPr>
          <p:cNvPr id="16" name="object 16"/>
          <p:cNvSpPr txBox="1"/>
          <p:nvPr/>
        </p:nvSpPr>
        <p:spPr>
          <a:xfrm>
            <a:off x="4877116" y="6611854"/>
            <a:ext cx="1052632" cy="155748"/>
          </a:xfrm>
          <a:prstGeom prst="rect">
            <a:avLst/>
          </a:prstGeom>
        </p:spPr>
        <p:txBody>
          <a:bodyPr vert="horz" wrap="square" lIns="0" tIns="0" rIns="0" bIns="0" rtlCol="0">
            <a:spAutoFit/>
          </a:bodyPr>
          <a:lstStyle/>
          <a:p>
            <a:pPr marL="11139" defTabSz="802020">
              <a:lnSpc>
                <a:spcPts val="1250"/>
              </a:lnSpc>
              <a:defRPr/>
            </a:pPr>
            <a:r>
              <a:rPr sz="1053" b="1" spc="-4" dirty="0">
                <a:solidFill>
                  <a:srgbClr val="FFFFFF"/>
                </a:solidFill>
                <a:latin typeface="Arial"/>
                <a:cs typeface="Arial"/>
              </a:rPr>
              <a:t>20 October</a:t>
            </a:r>
            <a:r>
              <a:rPr sz="1053" b="1" spc="-57" dirty="0">
                <a:solidFill>
                  <a:srgbClr val="FFFFFF"/>
                </a:solidFill>
                <a:latin typeface="Arial"/>
                <a:cs typeface="Arial"/>
              </a:rPr>
              <a:t> </a:t>
            </a:r>
            <a:r>
              <a:rPr sz="1053" b="1" spc="-4" dirty="0">
                <a:solidFill>
                  <a:srgbClr val="FFFFFF"/>
                </a:solidFill>
                <a:latin typeface="Arial"/>
                <a:cs typeface="Arial"/>
              </a:rPr>
              <a:t>2020</a:t>
            </a:r>
            <a:endParaRPr sz="1053">
              <a:solidFill>
                <a:prstClr val="black"/>
              </a:solidFill>
              <a:latin typeface="Arial"/>
              <a:cs typeface="Arial"/>
            </a:endParaRPr>
          </a:p>
        </p:txBody>
      </p:sp>
      <p:sp>
        <p:nvSpPr>
          <p:cNvPr id="17" name="object 2">
            <a:extLst>
              <a:ext uri="{FF2B5EF4-FFF2-40B4-BE49-F238E27FC236}">
                <a16:creationId xmlns:a16="http://schemas.microsoft.com/office/drawing/2014/main" id="{9E799596-8B5B-4C4F-AE26-D6BA89787DDA}"/>
              </a:ext>
            </a:extLst>
          </p:cNvPr>
          <p:cNvSpPr txBox="1">
            <a:spLocks/>
          </p:cNvSpPr>
          <p:nvPr/>
        </p:nvSpPr>
        <p:spPr>
          <a:xfrm>
            <a:off x="231520" y="3175"/>
            <a:ext cx="2159635" cy="574040"/>
          </a:xfrm>
          <a:prstGeom prst="rect">
            <a:avLst/>
          </a:prstGeom>
        </p:spPr>
        <p:txBody>
          <a:bodyPr vert="horz" wrap="square" lIns="0" tIns="12700" rIns="0" bIns="0" rtlCol="0">
            <a:spAutoFit/>
          </a:bodyPr>
          <a:lstStyle>
            <a:lvl1pPr>
              <a:defRPr sz="4210" b="1" i="0">
                <a:solidFill>
                  <a:schemeClr val="bg1"/>
                </a:solidFill>
                <a:latin typeface="Arial"/>
                <a:ea typeface="+mj-ea"/>
                <a:cs typeface="Arial"/>
              </a:defRPr>
            </a:lvl1pPr>
          </a:lstStyle>
          <a:p>
            <a:pPr marL="12700">
              <a:spcBef>
                <a:spcPts val="100"/>
              </a:spcBef>
              <a:defRPr/>
            </a:pPr>
            <a:r>
              <a:rPr lang="zh-CN" altLang="en-US" sz="3600" kern="0" spc="-5" dirty="0">
                <a:solidFill>
                  <a:prstClr val="white"/>
                </a:solidFill>
                <a:latin typeface="华文细黑" panose="02010600040101010101" pitchFamily="2" charset="-122"/>
                <a:ea typeface="华文细黑" panose="02010600040101010101" pitchFamily="2" charset="-122"/>
              </a:rPr>
              <a:t>第</a:t>
            </a:r>
            <a:r>
              <a:rPr lang="en-GB" sz="3600" kern="0" spc="-9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4</a:t>
            </a:r>
            <a:r>
              <a:rPr lang="zh-CN" altLang="en-US" sz="3600" kern="0" spc="-90" dirty="0">
                <a:solidFill>
                  <a:prstClr val="white"/>
                </a:solidFill>
                <a:latin typeface="华文细黑" panose="02010600040101010101" pitchFamily="2" charset="-122"/>
                <a:ea typeface="华文细黑" panose="02010600040101010101" pitchFamily="2" charset="-122"/>
              </a:rPr>
              <a:t>场</a:t>
            </a:r>
            <a:endParaRPr lang="en-GB" sz="3600" kern="0" dirty="0">
              <a:solidFill>
                <a:prstClr val="white"/>
              </a:solidFill>
              <a:latin typeface="华文细黑" panose="02010600040101010101" pitchFamily="2" charset="-122"/>
              <a:ea typeface="华文细黑" panose="02010600040101010101" pitchFamily="2" charset="-122"/>
            </a:endParaRPr>
          </a:p>
        </p:txBody>
      </p:sp>
      <p:sp>
        <p:nvSpPr>
          <p:cNvPr id="18" name="object 4">
            <a:extLst>
              <a:ext uri="{FF2B5EF4-FFF2-40B4-BE49-F238E27FC236}">
                <a16:creationId xmlns:a16="http://schemas.microsoft.com/office/drawing/2014/main" id="{2024B1E8-527C-483A-AF21-6962274B69E6}"/>
              </a:ext>
            </a:extLst>
          </p:cNvPr>
          <p:cNvSpPr txBox="1"/>
          <p:nvPr/>
        </p:nvSpPr>
        <p:spPr>
          <a:xfrm>
            <a:off x="207685" y="848253"/>
            <a:ext cx="9640570" cy="6444000"/>
          </a:xfrm>
          <a:prstGeom prst="rect">
            <a:avLst/>
          </a:prstGeom>
        </p:spPr>
        <p:txBody>
          <a:bodyPr vert="horz" wrap="square" lIns="0" tIns="12700" rIns="0" bIns="0" rtlCol="0">
            <a:spAutoFit/>
          </a:bodyPr>
          <a:lstStyle/>
          <a:p>
            <a:pPr marL="12700">
              <a:lnSpc>
                <a:spcPct val="120000"/>
              </a:lnSpc>
              <a:spcBef>
                <a:spcPts val="100"/>
              </a:spcBef>
            </a:pPr>
            <a:r>
              <a:rPr lang="zh-CN" altLang="en-US" sz="1400" dirty="0">
                <a:solidFill>
                  <a:srgbClr val="231F20"/>
                </a:solidFill>
                <a:latin typeface="Roboto"/>
                <a:cs typeface="Roboto"/>
              </a:rPr>
              <a:t>讨论以下内容并提出建议：</a:t>
            </a:r>
            <a:endParaRPr lang="en-GB" sz="1400" dirty="0">
              <a:solidFill>
                <a:prstClr val="black"/>
              </a:solidFill>
              <a:latin typeface="Roboto"/>
              <a:cs typeface="Roboto"/>
            </a:endParaRPr>
          </a:p>
          <a:p>
            <a:pPr>
              <a:spcBef>
                <a:spcPts val="55"/>
              </a:spcBef>
            </a:pPr>
            <a:endParaRPr lang="en-GB" sz="1100" dirty="0">
              <a:solidFill>
                <a:prstClr val="black"/>
              </a:solidFill>
              <a:latin typeface="Roboto"/>
              <a:cs typeface="Roboto"/>
            </a:endParaRPr>
          </a:p>
          <a:p>
            <a:pPr marL="241300" marR="5080" indent="-228600">
              <a:lnSpc>
                <a:spcPct val="120000"/>
              </a:lnSpc>
              <a:buFont typeface="Arial" panose="020B0604020202020204" pitchFamily="34" charset="0"/>
              <a:buChar char="•"/>
              <a:tabLst>
                <a:tab pos="240665" algn="l"/>
                <a:tab pos="241300" algn="l"/>
              </a:tabLst>
            </a:pPr>
            <a:r>
              <a:rPr lang="zh-CN" altLang="en-US" sz="1400" spc="-10" dirty="0">
                <a:solidFill>
                  <a:srgbClr val="231F20"/>
                </a:solidFill>
                <a:latin typeface="Roboto"/>
                <a:cs typeface="Roboto"/>
              </a:rPr>
              <a:t>说明有哪些政策和资源可用于管理学校中的公共卫生和社会措施。这些政策和资源是如何控制校内传播的？学校之间或国家、地区和地方各级的这些政策有差别么？</a:t>
            </a:r>
            <a:endParaRPr lang="en-US" altLang="zh-CN" sz="1400" spc="-10" dirty="0">
              <a:solidFill>
                <a:srgbClr val="231F20"/>
              </a:solidFill>
              <a:latin typeface="Roboto"/>
              <a:cs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rPr>
              <a:t>哪项政策是针对有重症风险的职工（老年群组和有基础疾病的人）的？</a:t>
            </a:r>
            <a:endParaRPr lang="en-GB" sz="1400" spc="-5" dirty="0">
              <a:solidFill>
                <a:srgbClr val="231F20"/>
              </a:solidFill>
              <a:latin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rPr>
              <a:t>哪项政策是针对有基础疾病或特殊需求的儿童的？</a:t>
            </a:r>
            <a:endParaRPr lang="en-GB" sz="1400" spc="-5" dirty="0">
              <a:solidFill>
                <a:srgbClr val="231F20"/>
              </a:solidFill>
              <a:latin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rPr>
              <a:t>有无制定关于教职工安全和福祉的政策？学校有无为实施预防和控制措施配备完善的设施？</a:t>
            </a:r>
            <a:endParaRPr lang="en-GB" sz="1400" spc="-5" dirty="0">
              <a:solidFill>
                <a:srgbClr val="231F20"/>
              </a:solidFill>
              <a:latin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cs typeface="Roboto"/>
              </a:rPr>
              <a:t>教职工、家长和社区可以共同合作为学校制定本地指导吗？</a:t>
            </a:r>
            <a:endParaRPr lang="en-GB" sz="1400" spc="-5" dirty="0">
              <a:solidFill>
                <a:srgbClr val="231F20"/>
              </a:solidFill>
              <a:latin typeface="Roboto"/>
              <a:cs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cs typeface="Roboto"/>
              </a:rPr>
              <a:t>有无制定应急计划来减少教育中断对最弱势儿童造成的伤害？</a:t>
            </a:r>
            <a:endParaRPr lang="en-GB" sz="1400" spc="-5" dirty="0">
              <a:solidFill>
                <a:srgbClr val="231F20"/>
              </a:solidFill>
              <a:latin typeface="Roboto"/>
              <a:cs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cs typeface="Roboto"/>
              </a:rPr>
              <a:t>如果某一特定学校或学校集团发现了疫情，会采取什么政策？</a:t>
            </a:r>
            <a:endParaRPr lang="en-GB" sz="1400" spc="-5" dirty="0">
              <a:solidFill>
                <a:srgbClr val="231F20"/>
              </a:solidFill>
              <a:latin typeface="Roboto"/>
              <a:cs typeface="Roboto"/>
            </a:endParaRPr>
          </a:p>
          <a:p>
            <a:pPr marL="241300" marR="58419" indent="-228600">
              <a:buFontTx/>
              <a:buChar char="•"/>
              <a:tabLst>
                <a:tab pos="240665" algn="l"/>
                <a:tab pos="241300" algn="l"/>
              </a:tabLst>
            </a:pPr>
            <a:endParaRPr lang="en-GB" sz="1400" spc="-5" dirty="0">
              <a:solidFill>
                <a:srgbClr val="231F20"/>
              </a:solidFill>
              <a:latin typeface="Roboto"/>
              <a:cs typeface="Roboto"/>
            </a:endParaRPr>
          </a:p>
          <a:p>
            <a:pPr marL="241300" marR="58419" indent="-228600">
              <a:lnSpc>
                <a:spcPct val="120000"/>
              </a:lnSpc>
              <a:buFont typeface="Arial" panose="020B0604020202020204" pitchFamily="34" charset="0"/>
              <a:buChar char="•"/>
              <a:tabLst>
                <a:tab pos="240665" algn="l"/>
                <a:tab pos="241300" algn="l"/>
              </a:tabLst>
            </a:pPr>
            <a:r>
              <a:rPr lang="zh-CN" altLang="en-US" sz="1400" dirty="0">
                <a:solidFill>
                  <a:srgbClr val="231F20"/>
                </a:solidFill>
                <a:latin typeface="Roboto"/>
              </a:rPr>
              <a:t>在学校实施了哪些预防和控制措施以使学校能正常上课？</a:t>
            </a:r>
            <a:endParaRPr lang="en-GB" sz="1400" dirty="0">
              <a:solidFill>
                <a:srgbClr val="231F20"/>
              </a:solidFill>
              <a:latin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rPr>
              <a:t>有无实施卫生和环境清洁做法，如果有，分别是什么？</a:t>
            </a:r>
            <a:endParaRPr lang="en-GB" sz="1400" spc="-5" dirty="0">
              <a:solidFill>
                <a:srgbClr val="231F20"/>
              </a:solidFill>
              <a:latin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rPr>
              <a:t>如何安排生病的学生、教师和其他职工的筛查和管理工作？</a:t>
            </a:r>
            <a:endParaRPr lang="en-GB" sz="1400" spc="-5" dirty="0">
              <a:solidFill>
                <a:srgbClr val="231F20"/>
              </a:solidFill>
              <a:latin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rPr>
              <a:t>有无安装额外的通风系统？</a:t>
            </a:r>
            <a:endParaRPr lang="en-GB" sz="1400" spc="-5" dirty="0">
              <a:solidFill>
                <a:srgbClr val="231F20"/>
              </a:solidFill>
              <a:latin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cs typeface="Roboto"/>
              </a:rPr>
              <a:t>有无制定任何其他与学校有关的措施（如减少学生在教室之间的走动）？</a:t>
            </a:r>
            <a:endParaRPr lang="en-GB" sz="1400" spc="-5" dirty="0">
              <a:solidFill>
                <a:srgbClr val="231F20"/>
              </a:solidFill>
              <a:latin typeface="Roboto"/>
              <a:cs typeface="Roboto"/>
            </a:endParaRPr>
          </a:p>
          <a:p>
            <a:pPr marL="241300" marR="58419" indent="-228600">
              <a:buFontTx/>
              <a:buChar char="•"/>
              <a:tabLst>
                <a:tab pos="240665" algn="l"/>
                <a:tab pos="241300" algn="l"/>
              </a:tabLst>
            </a:pPr>
            <a:endParaRPr lang="en-GB" sz="1400" spc="-5" dirty="0">
              <a:solidFill>
                <a:srgbClr val="231F20"/>
              </a:solidFill>
              <a:latin typeface="Roboto"/>
              <a:cs typeface="Roboto"/>
            </a:endParaRPr>
          </a:p>
          <a:p>
            <a:pPr marL="241300" marR="58419" indent="-228600">
              <a:lnSpc>
                <a:spcPct val="120000"/>
              </a:lnSpc>
              <a:buFont typeface="Arial" panose="020B0604020202020204" pitchFamily="34" charset="0"/>
              <a:buChar char="•"/>
              <a:tabLst>
                <a:tab pos="240665" algn="l"/>
                <a:tab pos="241300" algn="l"/>
              </a:tabLst>
            </a:pPr>
            <a:r>
              <a:rPr lang="zh-CN" altLang="en-US" sz="1400" spc="-5" dirty="0">
                <a:solidFill>
                  <a:srgbClr val="231F20"/>
                </a:solidFill>
                <a:latin typeface="Roboto"/>
                <a:cs typeface="Roboto"/>
              </a:rPr>
              <a:t>有无实行保持身体距离、戴口罩和</a:t>
            </a:r>
            <a:r>
              <a:rPr lang="en-US" altLang="zh-CN" sz="1400" spc="-5" dirty="0">
                <a:solidFill>
                  <a:srgbClr val="231F20"/>
                </a:solidFill>
                <a:latin typeface="Roboto"/>
                <a:cs typeface="Roboto"/>
              </a:rPr>
              <a:t>/</a:t>
            </a:r>
            <a:r>
              <a:rPr lang="zh-CN" altLang="en-US" sz="1400" spc="-5" dirty="0">
                <a:solidFill>
                  <a:srgbClr val="231F20"/>
                </a:solidFill>
                <a:latin typeface="Roboto"/>
                <a:cs typeface="Roboto"/>
              </a:rPr>
              <a:t>或远程教学等策略？</a:t>
            </a:r>
            <a:endParaRPr lang="en-GB" sz="1400" spc="-5" dirty="0">
              <a:solidFill>
                <a:srgbClr val="231F20"/>
              </a:solidFill>
              <a:latin typeface="Roboto"/>
              <a:cs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cs typeface="Roboto"/>
              </a:rPr>
              <a:t>说明学校里要求保持身体距离的措施。</a:t>
            </a:r>
            <a:endParaRPr lang="en-GB" sz="1400" spc="-5" dirty="0">
              <a:solidFill>
                <a:srgbClr val="231F20"/>
              </a:solidFill>
              <a:latin typeface="Roboto"/>
              <a:cs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cs typeface="Roboto"/>
              </a:rPr>
              <a:t>有无全国性的、针对学校的口罩政策？还是这将由各所学校自行决定？</a:t>
            </a:r>
            <a:endParaRPr lang="en-GB" sz="1400" spc="-5" dirty="0">
              <a:solidFill>
                <a:srgbClr val="231F20"/>
              </a:solidFill>
              <a:latin typeface="Roboto"/>
              <a:cs typeface="Roboto"/>
            </a:endParaRPr>
          </a:p>
          <a:p>
            <a:pPr marL="698500" marR="58419" lvl="1" indent="-228600">
              <a:lnSpc>
                <a:spcPct val="120000"/>
              </a:lnSpc>
              <a:buFontTx/>
              <a:buChar char="•"/>
              <a:tabLst>
                <a:tab pos="240665" algn="l"/>
                <a:tab pos="241300" algn="l"/>
              </a:tabLst>
            </a:pPr>
            <a:r>
              <a:rPr lang="zh-CN" altLang="en-US" sz="1400" spc="-5" dirty="0">
                <a:solidFill>
                  <a:srgbClr val="231F20"/>
                </a:solidFill>
                <a:latin typeface="Roboto"/>
                <a:cs typeface="Roboto"/>
              </a:rPr>
              <a:t>介绍各项远程教学和远距离学习措施。</a:t>
            </a:r>
            <a:endParaRPr lang="en-GB" sz="1400" spc="-5" dirty="0">
              <a:solidFill>
                <a:srgbClr val="231F20"/>
              </a:solidFill>
              <a:latin typeface="Roboto"/>
              <a:cs typeface="Roboto"/>
            </a:endParaRPr>
          </a:p>
          <a:p>
            <a:pPr marL="241300" marR="58419" indent="-228600">
              <a:buFontTx/>
              <a:buChar char="•"/>
              <a:tabLst>
                <a:tab pos="240665" algn="l"/>
                <a:tab pos="241300" algn="l"/>
              </a:tabLst>
            </a:pPr>
            <a:endParaRPr lang="en-GB" sz="1400" spc="-5" dirty="0">
              <a:solidFill>
                <a:srgbClr val="231F20"/>
              </a:solidFill>
              <a:latin typeface="Roboto"/>
              <a:cs typeface="Roboto"/>
            </a:endParaRPr>
          </a:p>
          <a:p>
            <a:pPr marL="241300" marR="58419" indent="-228600">
              <a:lnSpc>
                <a:spcPct val="120000"/>
              </a:lnSpc>
              <a:buFont typeface="Arial" panose="020B0604020202020204" pitchFamily="34" charset="0"/>
              <a:buChar char="•"/>
              <a:tabLst>
                <a:tab pos="240665" algn="l"/>
                <a:tab pos="241300" algn="l"/>
              </a:tabLst>
            </a:pPr>
            <a:r>
              <a:rPr lang="zh-CN" altLang="en-US" sz="1400" spc="-5" dirty="0">
                <a:solidFill>
                  <a:srgbClr val="231F20"/>
                </a:solidFill>
                <a:latin typeface="Roboto"/>
                <a:cs typeface="Roboto"/>
              </a:rPr>
              <a:t>实行了哪些传播战略来为家长、学生和教师提供信息？</a:t>
            </a:r>
            <a:endParaRPr lang="en-US" sz="14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endParaRPr lang="en-GB" sz="1400" spc="-5" dirty="0">
              <a:solidFill>
                <a:srgbClr val="231F20"/>
              </a:solidFill>
              <a:latin typeface="Roboto"/>
              <a:cs typeface="Roboto"/>
            </a:endParaRPr>
          </a:p>
          <a:p>
            <a:pPr marL="241300" marR="58419" indent="-228600">
              <a:lnSpc>
                <a:spcPct val="120000"/>
              </a:lnSpc>
              <a:buFont typeface="Arial" panose="020B0604020202020204" pitchFamily="34" charset="0"/>
              <a:buChar char="•"/>
              <a:tabLst>
                <a:tab pos="240665" algn="l"/>
                <a:tab pos="241300" algn="l"/>
              </a:tabLst>
            </a:pPr>
            <a:r>
              <a:rPr lang="zh-CN" altLang="en-US" sz="1400" spc="-5" dirty="0">
                <a:solidFill>
                  <a:srgbClr val="231F20"/>
                </a:solidFill>
                <a:latin typeface="Roboto"/>
                <a:cs typeface="Roboto"/>
              </a:rPr>
              <a:t>（部分学校）复课后是如何监测和报告这些措施的效果并利用它们来作出进一步决定的？</a:t>
            </a:r>
            <a:endParaRPr lang="en-GB" sz="1400" spc="-5" dirty="0">
              <a:solidFill>
                <a:srgbClr val="231F20"/>
              </a:solidFill>
              <a:latin typeface="Roboto"/>
              <a:cs typeface="Roboto"/>
            </a:endParaRPr>
          </a:p>
          <a:p>
            <a:pPr marL="241300" marR="58419" indent="-228600">
              <a:buFontTx/>
              <a:buChar char="•"/>
              <a:tabLst>
                <a:tab pos="240665" algn="l"/>
                <a:tab pos="241300" algn="l"/>
              </a:tabLst>
            </a:pPr>
            <a:endParaRPr lang="en-GB" sz="1400" spc="-5" dirty="0">
              <a:solidFill>
                <a:srgbClr val="231F20"/>
              </a:solidFill>
              <a:latin typeface="Roboto"/>
              <a:cs typeface="Roboto"/>
            </a:endParaRPr>
          </a:p>
        </p:txBody>
      </p:sp>
      <p:sp>
        <p:nvSpPr>
          <p:cNvPr id="4" name="Title 3">
            <a:extLst>
              <a:ext uri="{FF2B5EF4-FFF2-40B4-BE49-F238E27FC236}">
                <a16:creationId xmlns:a16="http://schemas.microsoft.com/office/drawing/2014/main" id="{9A02EEAB-390C-40EB-BE58-081EBFFFB0AD}"/>
              </a:ext>
            </a:extLst>
          </p:cNvPr>
          <p:cNvSpPr>
            <a:spLocks noGrp="1"/>
          </p:cNvSpPr>
          <p:nvPr>
            <p:ph type="title"/>
          </p:nvPr>
        </p:nvSpPr>
        <p:spPr/>
        <p:txBody>
          <a:bodyPr/>
          <a:lstStyle/>
          <a:p>
            <a:r>
              <a:rPr lang="en-GB" dirty="0"/>
              <a:t> </a:t>
            </a:r>
          </a:p>
        </p:txBody>
      </p:sp>
    </p:spTree>
    <p:extLst>
      <p:ext uri="{BB962C8B-B14F-4D97-AF65-F5344CB8AC3E}">
        <p14:creationId xmlns:p14="http://schemas.microsoft.com/office/powerpoint/2010/main" val="4058859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922640" y="6746240"/>
            <a:ext cx="3242945" cy="391160"/>
          </a:xfrm>
          <a:prstGeom prst="rect">
            <a:avLst/>
          </a:prstGeom>
        </p:spPr>
        <p:txBody>
          <a:bodyPr vert="horz" wrap="square" lIns="0" tIns="12700" rIns="0" bIns="0" rtlCol="0">
            <a:spAutoFit/>
          </a:bodyPr>
          <a:lstStyle/>
          <a:p>
            <a:pPr marL="12700" algn="ctr">
              <a:lnSpc>
                <a:spcPct val="100000"/>
              </a:lnSpc>
              <a:spcBef>
                <a:spcPts val="100"/>
              </a:spcBef>
            </a:pPr>
            <a:r>
              <a:rPr lang="zh-CN" altLang="en-US" sz="2400" spc="-15" dirty="0">
                <a:solidFill>
                  <a:srgbClr val="D2232A"/>
                </a:solidFill>
                <a:latin typeface="Roboto-Medium"/>
                <a:cs typeface="Roboto-Medium"/>
              </a:rPr>
              <a:t>模拟演习</a:t>
            </a:r>
            <a:endParaRPr sz="2400" dirty="0">
              <a:latin typeface="Roboto-Medium"/>
              <a:cs typeface="Roboto-Medium"/>
            </a:endParaRPr>
          </a:p>
        </p:txBody>
      </p:sp>
      <p:sp>
        <p:nvSpPr>
          <p:cNvPr id="4" name="object 4"/>
          <p:cNvSpPr/>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nvSpPr>
        <p:spPr>
          <a:xfrm>
            <a:off x="7668506" y="3873968"/>
            <a:ext cx="2859794" cy="1270220"/>
          </a:xfrm>
          <a:prstGeom prst="rect">
            <a:avLst/>
          </a:prstGeom>
        </p:spPr>
        <p:txBody>
          <a:bodyPr vert="horz" wrap="square" lIns="0" tIns="66675" rIns="0" bIns="0" rtlCol="0">
            <a:spAutoFit/>
          </a:bodyPr>
          <a:lstStyle/>
          <a:p>
            <a:pPr marL="12700">
              <a:lnSpc>
                <a:spcPct val="100000"/>
              </a:lnSpc>
              <a:spcBef>
                <a:spcPts val="525"/>
              </a:spcBef>
            </a:pPr>
            <a:r>
              <a:rPr lang="zh-CN" altLang="en-US" sz="4800" spc="-85" dirty="0">
                <a:latin typeface="华文细黑" panose="02010600040101010101" pitchFamily="2" charset="-122"/>
                <a:ea typeface="华文细黑" panose="02010600040101010101" pitchFamily="2" charset="-122"/>
                <a:cs typeface="Roboto-Medium"/>
              </a:rPr>
              <a:t>第五部分</a:t>
            </a:r>
            <a:endParaRPr lang="en-US" altLang="zh-CN" sz="4800" spc="-85" dirty="0">
              <a:latin typeface="华文细黑" panose="02010600040101010101" pitchFamily="2" charset="-122"/>
              <a:ea typeface="华文细黑" panose="02010600040101010101" pitchFamily="2" charset="-122"/>
              <a:cs typeface="Roboto-Medium"/>
            </a:endParaRPr>
          </a:p>
          <a:p>
            <a:pPr marL="12700">
              <a:lnSpc>
                <a:spcPct val="100000"/>
              </a:lnSpc>
              <a:spcBef>
                <a:spcPts val="525"/>
              </a:spcBef>
            </a:pPr>
            <a:r>
              <a:rPr lang="zh-CN" altLang="en-US" sz="2600" spc="-5" dirty="0">
                <a:latin typeface="Roboto-Medium"/>
                <a:cs typeface="Roboto-Medium"/>
              </a:rPr>
              <a:t>管理工作场所</a:t>
            </a:r>
            <a:endParaRPr sz="2600" dirty="0">
              <a:latin typeface="Roboto-Medium"/>
              <a:cs typeface="Roboto-Medium"/>
            </a:endParaRPr>
          </a:p>
        </p:txBody>
      </p:sp>
      <p:sp>
        <p:nvSpPr>
          <p:cNvPr id="6" name="object 6"/>
          <p:cNvSpPr txBox="1"/>
          <p:nvPr/>
        </p:nvSpPr>
        <p:spPr>
          <a:xfrm>
            <a:off x="8166100" y="6756400"/>
            <a:ext cx="2024398" cy="320601"/>
          </a:xfrm>
          <a:prstGeom prst="rect">
            <a:avLst/>
          </a:prstGeom>
        </p:spPr>
        <p:txBody>
          <a:bodyPr vert="horz" wrap="square" lIns="0" tIns="12700" rIns="0" bIns="0" rtlCol="0">
            <a:spAutoFit/>
          </a:bodyPr>
          <a:lstStyle/>
          <a:p>
            <a:pPr marL="12700">
              <a:lnSpc>
                <a:spcPct val="100000"/>
              </a:lnSpc>
              <a:spcBef>
                <a:spcPts val="100"/>
              </a:spcBef>
            </a:pPr>
            <a:r>
              <a:rPr lang="zh-CN" altLang="en-US" sz="2000" b="1" spc="-229" dirty="0">
                <a:solidFill>
                  <a:srgbClr val="1E7EB8"/>
                </a:solidFill>
                <a:latin typeface="Arial"/>
                <a:cs typeface="Arial"/>
              </a:rPr>
              <a:t>突发卫生事件规划</a:t>
            </a:r>
            <a:endParaRPr sz="2000" dirty="0">
              <a:latin typeface="Arial"/>
              <a:cs typeface="Arial"/>
            </a:endParaRPr>
          </a:p>
        </p:txBody>
      </p:sp>
      <p:sp>
        <p:nvSpPr>
          <p:cNvPr id="8" name="object 8"/>
          <p:cNvSpPr/>
          <p:nvPr/>
        </p:nvSpPr>
        <p:spPr>
          <a:xfrm>
            <a:off x="1003300" y="1803400"/>
            <a:ext cx="5486400" cy="4092432"/>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8156" y="25907"/>
            <a:ext cx="3186430" cy="513080"/>
          </a:xfrm>
          <a:prstGeom prst="rect">
            <a:avLst/>
          </a:prstGeom>
        </p:spPr>
        <p:txBody>
          <a:bodyPr vert="horz" wrap="square" lIns="0" tIns="12700" rIns="0" bIns="0" rtlCol="0">
            <a:spAutoFit/>
          </a:bodyPr>
          <a:lstStyle/>
          <a:p>
            <a:pPr marL="12700">
              <a:lnSpc>
                <a:spcPct val="100000"/>
              </a:lnSpc>
              <a:spcBef>
                <a:spcPts val="100"/>
              </a:spcBef>
            </a:pPr>
            <a:r>
              <a:rPr lang="zh-CN" altLang="en-US" sz="3200" spc="-25" dirty="0">
                <a:latin typeface="华文细黑" panose="02010600040101010101" pitchFamily="2" charset="-122"/>
                <a:ea typeface="华文细黑" panose="02010600040101010101" pitchFamily="2" charset="-122"/>
              </a:rPr>
              <a:t>最新情景</a:t>
            </a:r>
            <a:endParaRPr sz="3200" dirty="0">
              <a:latin typeface="华文细黑" panose="02010600040101010101" pitchFamily="2" charset="-122"/>
              <a:ea typeface="华文细黑" panose="02010600040101010101" pitchFamily="2" charset="-122"/>
            </a:endParaRPr>
          </a:p>
        </p:txBody>
      </p:sp>
      <p:grpSp>
        <p:nvGrpSpPr>
          <p:cNvPr id="4" name="object 4"/>
          <p:cNvGrpSpPr/>
          <p:nvPr/>
        </p:nvGrpSpPr>
        <p:grpSpPr>
          <a:xfrm>
            <a:off x="6508158" y="91071"/>
            <a:ext cx="3949065" cy="556260"/>
            <a:chOff x="6508158" y="91071"/>
            <a:chExt cx="3949065" cy="556260"/>
          </a:xfrm>
        </p:grpSpPr>
        <p:sp>
          <p:nvSpPr>
            <p:cNvPr id="5" name="object 5"/>
            <p:cNvSpPr/>
            <p:nvPr/>
          </p:nvSpPr>
          <p:spPr>
            <a:xfrm>
              <a:off x="6508158" y="91071"/>
              <a:ext cx="3734669" cy="556056"/>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7" name="object 7"/>
            <p:cNvSpPr/>
            <p:nvPr/>
          </p:nvSpPr>
          <p:spPr>
            <a:xfrm>
              <a:off x="6746087" y="91071"/>
              <a:ext cx="3707930" cy="556056"/>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9" name="object 9"/>
          <p:cNvSpPr txBox="1"/>
          <p:nvPr/>
        </p:nvSpPr>
        <p:spPr>
          <a:xfrm>
            <a:off x="8089899" y="225043"/>
            <a:ext cx="2202167" cy="289823"/>
          </a:xfrm>
          <a:prstGeom prst="rect">
            <a:avLst/>
          </a:prstGeom>
        </p:spPr>
        <p:txBody>
          <a:bodyPr vert="horz" wrap="square" lIns="0" tIns="12700" rIns="0" bIns="0" rtlCol="0">
            <a:spAutoFit/>
          </a:bodyPr>
          <a:lstStyle/>
          <a:p>
            <a:pPr marL="12700" algn="r">
              <a:lnSpc>
                <a:spcPct val="100000"/>
              </a:lnSpc>
              <a:spcBef>
                <a:spcPts val="100"/>
              </a:spcBef>
            </a:pPr>
            <a:r>
              <a:rPr lang="zh-CN" altLang="en-US" sz="1800" b="1" spc="-65" dirty="0">
                <a:solidFill>
                  <a:srgbClr val="FFFFFF"/>
                </a:solidFill>
                <a:latin typeface="华文细黑" panose="02010600040101010101" pitchFamily="2" charset="-122"/>
                <a:ea typeface="华文细黑" panose="02010600040101010101" pitchFamily="2" charset="-122"/>
                <a:cs typeface="Arial Black"/>
              </a:rPr>
              <a:t>仅为模拟情景</a:t>
            </a:r>
            <a:endParaRPr lang="zh-CN" altLang="en-US" sz="1800" b="1" dirty="0">
              <a:latin typeface="华文细黑" panose="02010600040101010101" pitchFamily="2" charset="-122"/>
              <a:ea typeface="华文细黑" panose="02010600040101010101" pitchFamily="2" charset="-122"/>
              <a:cs typeface="Arial Black"/>
            </a:endParaRPr>
          </a:p>
        </p:txBody>
      </p:sp>
      <p:sp>
        <p:nvSpPr>
          <p:cNvPr id="11" name="object 11"/>
          <p:cNvSpPr/>
          <p:nvPr/>
        </p:nvSpPr>
        <p:spPr>
          <a:xfrm>
            <a:off x="7593228" y="1790294"/>
            <a:ext cx="2703192" cy="4055375"/>
          </a:xfrm>
          <a:prstGeom prst="rect">
            <a:avLst/>
          </a:prstGeom>
          <a:blipFill>
            <a:blip r:embed="rId5" cstate="print"/>
            <a:stretch>
              <a:fillRect/>
            </a:stretch>
          </a:blipFill>
        </p:spPr>
        <p:txBody>
          <a:bodyPr wrap="square" lIns="0" tIns="0" rIns="0" bIns="0" rtlCol="0"/>
          <a:lstStyle/>
          <a:p>
            <a:endParaRPr/>
          </a:p>
        </p:txBody>
      </p:sp>
      <p:sp>
        <p:nvSpPr>
          <p:cNvPr id="12" name="object 12"/>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zh-CN" altLang="en-US" spc="-30" dirty="0"/>
              <a:t>第</a:t>
            </a:r>
            <a:fld id="{81D60167-4931-47E6-BA6A-407CBD079E47}" type="slidenum">
              <a:rPr smtClean="0"/>
              <a:t>25</a:t>
            </a:fld>
            <a:r>
              <a:rPr lang="zh-CN" altLang="en-US" dirty="0"/>
              <a:t>页</a:t>
            </a:r>
            <a:endParaRPr dirty="0"/>
          </a:p>
        </p:txBody>
      </p:sp>
      <p:sp>
        <p:nvSpPr>
          <p:cNvPr id="13" name="object 13"/>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1139" defTabSz="802020">
              <a:lnSpc>
                <a:spcPts val="1250"/>
              </a:lnSpc>
              <a:defRPr/>
            </a:pPr>
            <a:r>
              <a:rPr lang="zh-CN" altLang="en-US" spc="-13" dirty="0">
                <a:solidFill>
                  <a:prstClr val="white"/>
                </a:solidFill>
                <a:latin typeface="华文细黑" panose="02010600040101010101" pitchFamily="2" charset="-122"/>
                <a:ea typeface="华文细黑" panose="02010600040101010101" pitchFamily="2" charset="-122"/>
              </a:rPr>
              <a:t>模拟演习</a:t>
            </a:r>
            <a:endParaRPr lang="zh-CN" altLang="en-US" spc="-4" dirty="0">
              <a:solidFill>
                <a:prstClr val="white"/>
              </a:solidFill>
              <a:latin typeface="华文细黑" panose="02010600040101010101" pitchFamily="2" charset="-122"/>
              <a:ea typeface="华文细黑" panose="02010600040101010101" pitchFamily="2" charset="-122"/>
            </a:endParaRPr>
          </a:p>
        </p:txBody>
      </p:sp>
      <p:sp>
        <p:nvSpPr>
          <p:cNvPr id="14" name="object 3">
            <a:extLst>
              <a:ext uri="{FF2B5EF4-FFF2-40B4-BE49-F238E27FC236}">
                <a16:creationId xmlns:a16="http://schemas.microsoft.com/office/drawing/2014/main" id="{6E1108B2-6E22-422D-898D-6C3FD4EA29B8}"/>
              </a:ext>
            </a:extLst>
          </p:cNvPr>
          <p:cNvSpPr/>
          <p:nvPr/>
        </p:nvSpPr>
        <p:spPr>
          <a:xfrm>
            <a:off x="293511" y="925689"/>
            <a:ext cx="7164211" cy="6062133"/>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0" marR="0" lvl="0" indent="0" algn="l" defTabSz="802020" rtl="0" eaLnBrk="1" fontAlgn="auto" latinLnBrk="0" hangingPunct="1">
              <a:lnSpc>
                <a:spcPct val="100000"/>
              </a:lnSpc>
              <a:spcBef>
                <a:spcPts val="0"/>
              </a:spcBef>
              <a:spcAft>
                <a:spcPts val="0"/>
              </a:spcAft>
              <a:buClrTx/>
              <a:buSzTx/>
              <a:buFontTx/>
              <a:buNone/>
              <a:tabLst/>
              <a:defRPr/>
            </a:pPr>
            <a:endParaRPr kumimoji="0" lang="en-US" sz="1579"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object 5">
            <a:extLst>
              <a:ext uri="{FF2B5EF4-FFF2-40B4-BE49-F238E27FC236}">
                <a16:creationId xmlns:a16="http://schemas.microsoft.com/office/drawing/2014/main" id="{FACEFF8A-832C-4A15-A4D2-39646F41CC1D}"/>
              </a:ext>
            </a:extLst>
          </p:cNvPr>
          <p:cNvSpPr txBox="1"/>
          <p:nvPr/>
        </p:nvSpPr>
        <p:spPr>
          <a:xfrm>
            <a:off x="293510" y="982799"/>
            <a:ext cx="7164211" cy="5759397"/>
          </a:xfrm>
          <a:prstGeom prst="rect">
            <a:avLst/>
          </a:prstGeom>
        </p:spPr>
        <p:txBody>
          <a:bodyPr vert="horz" wrap="square" lIns="0" tIns="12700" rIns="0" bIns="0" rtlCol="0">
            <a:spAutoFit/>
          </a:bodyPr>
          <a:lstStyle/>
          <a:p>
            <a:pPr marL="241300" indent="-228600" algn="just" hangingPunct="0">
              <a:lnSpc>
                <a:spcPct val="125000"/>
              </a:lnSpc>
              <a:spcBef>
                <a:spcPts val="100"/>
              </a:spcBef>
              <a:buChar char="•"/>
              <a:tabLst>
                <a:tab pos="240665" algn="l"/>
                <a:tab pos="241300" algn="l"/>
              </a:tabLst>
            </a:pPr>
            <a:r>
              <a:rPr lang="zh-CN" altLang="en-US" sz="1600" dirty="0">
                <a:solidFill>
                  <a:prstClr val="black"/>
                </a:solidFill>
                <a:latin typeface="Calibri"/>
              </a:rPr>
              <a:t>随着传播强度减弱，</a:t>
            </a:r>
            <a:r>
              <a:rPr lang="zh-CN" altLang="en-US" sz="1600" dirty="0">
                <a:solidFill>
                  <a:prstClr val="black"/>
                </a:solidFill>
              </a:rPr>
              <a:t>各国出于经济和社会方面的原因考虑，</a:t>
            </a:r>
            <a:r>
              <a:rPr lang="zh-CN" altLang="en-US" sz="1600" dirty="0">
                <a:solidFill>
                  <a:prstClr val="black"/>
                </a:solidFill>
                <a:latin typeface="Calibri"/>
              </a:rPr>
              <a:t>开始逐步重新开放工作场所。</a:t>
            </a:r>
            <a:endParaRPr sz="1600" dirty="0">
              <a:solidFill>
                <a:prstClr val="black"/>
              </a:solidFill>
              <a:latin typeface="Calibri"/>
            </a:endParaRPr>
          </a:p>
          <a:p>
            <a:pPr marL="241300" marR="5080" indent="-228600" algn="just" hangingPunct="0">
              <a:lnSpc>
                <a:spcPct val="125000"/>
              </a:lnSpc>
              <a:spcBef>
                <a:spcPts val="1440"/>
              </a:spcBef>
              <a:buChar char="•"/>
              <a:tabLst>
                <a:tab pos="240665" algn="l"/>
                <a:tab pos="241300" algn="l"/>
              </a:tabLst>
            </a:pPr>
            <a:r>
              <a:rPr lang="zh-CN" altLang="en-US" sz="1600" b="0" i="0" dirty="0">
                <a:solidFill>
                  <a:srgbClr val="333333"/>
                </a:solidFill>
                <a:effectLst/>
                <a:latin typeface="Times New Roman" panose="02020603050405020304" pitchFamily="18" charset="0"/>
              </a:rPr>
              <a:t>企业渴望让人们重回市中心，因为该区域的经济是围绕他们以及餐馆、酒吧、咖啡馆和零售商店等服务性行业</a:t>
            </a:r>
            <a:r>
              <a:rPr lang="zh-CN" altLang="en-US" sz="1600" dirty="0">
                <a:solidFill>
                  <a:srgbClr val="333333"/>
                </a:solidFill>
                <a:latin typeface="Times New Roman" panose="02020603050405020304" pitchFamily="18" charset="0"/>
              </a:rPr>
              <a:t>建立起来的。</a:t>
            </a:r>
            <a:endParaRPr lang="en-GB" sz="1600" dirty="0">
              <a:solidFill>
                <a:prstClr val="black"/>
              </a:solidFill>
              <a:latin typeface="Calibri"/>
            </a:endParaRPr>
          </a:p>
          <a:p>
            <a:pPr marL="241300" marR="5080" indent="-228600" algn="just" hangingPunct="0">
              <a:lnSpc>
                <a:spcPct val="125000"/>
              </a:lnSpc>
              <a:spcBef>
                <a:spcPts val="1440"/>
              </a:spcBef>
              <a:buChar char="•"/>
              <a:tabLst>
                <a:tab pos="240665" algn="l"/>
                <a:tab pos="241300" algn="l"/>
              </a:tabLst>
            </a:pPr>
            <a:r>
              <a:rPr lang="zh-CN" altLang="en-US" sz="1600" b="0" i="0" dirty="0">
                <a:solidFill>
                  <a:srgbClr val="333333"/>
                </a:solidFill>
                <a:effectLst/>
                <a:latin typeface="Times New Roman" panose="02020603050405020304" pitchFamily="18" charset="0"/>
              </a:rPr>
              <a:t>在许多部门，雇员一直是在家工作，但雇主团体认为，这并不总是可持续的，一些城市主管部门也关切地表示，长远来看，这将损害城市的经济发展。</a:t>
            </a:r>
            <a:endParaRPr sz="1600" dirty="0">
              <a:solidFill>
                <a:prstClr val="black"/>
              </a:solidFill>
              <a:latin typeface="Calibri"/>
            </a:endParaRPr>
          </a:p>
          <a:p>
            <a:pPr marL="241300" indent="-228600" algn="just" hangingPunct="0">
              <a:lnSpc>
                <a:spcPct val="125000"/>
              </a:lnSpc>
              <a:spcBef>
                <a:spcPts val="1440"/>
              </a:spcBef>
              <a:buChar char="•"/>
              <a:tabLst>
                <a:tab pos="240665" algn="l"/>
                <a:tab pos="241300" algn="l"/>
              </a:tabLst>
            </a:pPr>
            <a:r>
              <a:rPr lang="zh-CN" altLang="en-US" sz="1600" dirty="0">
                <a:solidFill>
                  <a:prstClr val="black"/>
                </a:solidFill>
                <a:latin typeface="Calibri"/>
              </a:rPr>
              <a:t>重启经济要求确立防护措施，包括促进和建立</a:t>
            </a:r>
            <a:r>
              <a:rPr lang="en-US" altLang="zh-CN" sz="1600" dirty="0">
                <a:solidFill>
                  <a:prstClr val="black"/>
                </a:solidFill>
                <a:latin typeface="Times New Roman" panose="02020603050405020304" pitchFamily="18" charset="0"/>
                <a:cs typeface="Times New Roman" panose="02020603050405020304" pitchFamily="18" charset="0"/>
              </a:rPr>
              <a:t>COVID-19</a:t>
            </a:r>
            <a:r>
              <a:rPr lang="zh-CN" altLang="en-US" sz="1600" dirty="0">
                <a:solidFill>
                  <a:prstClr val="black"/>
                </a:solidFill>
                <a:latin typeface="Calibri"/>
              </a:rPr>
              <a:t>标准防范措施的指令和能力。</a:t>
            </a:r>
            <a:endParaRPr sz="1600" dirty="0">
              <a:solidFill>
                <a:prstClr val="black"/>
              </a:solidFill>
              <a:latin typeface="Calibri"/>
            </a:endParaRPr>
          </a:p>
          <a:p>
            <a:pPr marL="241300" marR="227965" indent="-228600" algn="just" hangingPunct="0">
              <a:lnSpc>
                <a:spcPct val="125000"/>
              </a:lnSpc>
              <a:spcBef>
                <a:spcPts val="1440"/>
              </a:spcBef>
              <a:buChar char="•"/>
              <a:tabLst>
                <a:tab pos="240665" algn="l"/>
                <a:tab pos="241300" algn="l"/>
              </a:tabLst>
            </a:pPr>
            <a:r>
              <a:rPr lang="zh-CN" altLang="en-US" sz="1600" dirty="0">
                <a:solidFill>
                  <a:srgbClr val="333333"/>
                </a:solidFill>
                <a:effectLst/>
                <a:latin typeface="Times New Roman" panose="02020603050405020304" pitchFamily="18" charset="0"/>
              </a:rPr>
              <a:t>工作场所措施涉及雇主、工人及其代表、工会和商会、地方公共卫生和劳工事务主管部门以及职业安全与卫生从业人员。这些团体中，有许多都对工作人员像以前一样重返工作岗位持保留意见。</a:t>
            </a:r>
            <a:endParaRPr sz="1600" dirty="0">
              <a:solidFill>
                <a:prstClr val="black"/>
              </a:solidFill>
              <a:latin typeface="Calibri"/>
            </a:endParaRPr>
          </a:p>
          <a:p>
            <a:pPr marL="241300" indent="-228600" algn="just" hangingPunct="0">
              <a:lnSpc>
                <a:spcPct val="125000"/>
              </a:lnSpc>
              <a:spcBef>
                <a:spcPts val="1440"/>
              </a:spcBef>
              <a:buChar char="•"/>
              <a:tabLst>
                <a:tab pos="240665" algn="l"/>
                <a:tab pos="241300" algn="l"/>
              </a:tabLst>
            </a:pPr>
            <a:r>
              <a:rPr lang="zh-CN" altLang="en-US" sz="1600" b="0" i="0" dirty="0">
                <a:solidFill>
                  <a:srgbClr val="333333"/>
                </a:solidFill>
                <a:effectLst/>
                <a:latin typeface="Times New Roman" panose="02020603050405020304" pitchFamily="18" charset="0"/>
              </a:rPr>
              <a:t>对于特殊工作场所，可能需要采取额外防护措施。</a:t>
            </a:r>
            <a:endParaRPr sz="1600" dirty="0">
              <a:solidFill>
                <a:prstClr val="black"/>
              </a:solidFill>
              <a:latin typeface="Calibri"/>
            </a:endParaRPr>
          </a:p>
          <a:p>
            <a:pPr algn="just" hangingPunct="0">
              <a:lnSpc>
                <a:spcPct val="100000"/>
              </a:lnSpc>
              <a:spcBef>
                <a:spcPts val="55"/>
              </a:spcBef>
              <a:buClr>
                <a:srgbClr val="231F20"/>
              </a:buClr>
              <a:buFont typeface="Roboto"/>
              <a:buChar char="•"/>
            </a:pPr>
            <a:endParaRPr sz="1600" dirty="0">
              <a:solidFill>
                <a:prstClr val="black"/>
              </a:solidFill>
              <a:latin typeface="Calibri"/>
            </a:endParaRPr>
          </a:p>
          <a:p>
            <a:pPr marL="241300" marR="212725" indent="-228600" algn="just" hangingPunct="0">
              <a:lnSpc>
                <a:spcPct val="125000"/>
              </a:lnSpc>
              <a:buChar char="•"/>
              <a:tabLst>
                <a:tab pos="240665" algn="l"/>
                <a:tab pos="241300" algn="l"/>
              </a:tabLst>
            </a:pPr>
            <a:r>
              <a:rPr lang="zh-CN" altLang="en-US" sz="1600" b="0" i="0" dirty="0">
                <a:solidFill>
                  <a:srgbClr val="333333"/>
                </a:solidFill>
                <a:effectLst/>
                <a:latin typeface="Times New Roman" panose="02020603050405020304" pitchFamily="18" charset="0"/>
              </a:rPr>
              <a:t>在制定和实施预防和缓解</a:t>
            </a:r>
            <a:r>
              <a:rPr lang="en-US" altLang="zh-CN" sz="1600" b="0" i="0" dirty="0">
                <a:solidFill>
                  <a:srgbClr val="333333"/>
                </a:solidFill>
                <a:effectLst/>
                <a:latin typeface="Times New Roman" panose="02020603050405020304" pitchFamily="18" charset="0"/>
              </a:rPr>
              <a:t>COVID-19</a:t>
            </a:r>
            <a:r>
              <a:rPr lang="zh-CN" altLang="en-US" sz="1600" b="0" i="0" dirty="0">
                <a:solidFill>
                  <a:srgbClr val="333333"/>
                </a:solidFill>
                <a:effectLst/>
                <a:latin typeface="Times New Roman" panose="02020603050405020304" pitchFamily="18" charset="0"/>
              </a:rPr>
              <a:t>的行动计划时，应适当征求工人及其代表的意见</a:t>
            </a:r>
            <a:r>
              <a:rPr lang="zh-CN" altLang="en-US" sz="1600" dirty="0">
                <a:solidFill>
                  <a:srgbClr val="333333"/>
                </a:solidFill>
                <a:latin typeface="Times New Roman" panose="02020603050405020304" pitchFamily="18" charset="0"/>
              </a:rPr>
              <a:t>，并利用</a:t>
            </a:r>
            <a:r>
              <a:rPr lang="zh-CN" altLang="en-US" sz="1600" b="0" i="0" dirty="0">
                <a:solidFill>
                  <a:srgbClr val="333333"/>
                </a:solidFill>
                <a:effectLst/>
                <a:latin typeface="Times New Roman" panose="02020603050405020304" pitchFamily="18" charset="0"/>
              </a:rPr>
              <a:t>特定的风险沟通和社区参与方法，使所有工人都了解所采取的措施。</a:t>
            </a:r>
            <a:endParaRPr sz="1600" dirty="0">
              <a:solidFill>
                <a:prstClr val="black"/>
              </a:solidFill>
              <a:latin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912978" y="6326424"/>
            <a:ext cx="490465" cy="582434"/>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211772" y="4894643"/>
            <a:ext cx="10269855" cy="2412000"/>
          </a:xfrm>
          <a:prstGeom prst="rect">
            <a:avLst/>
          </a:prstGeom>
        </p:spPr>
        <p:txBody>
          <a:bodyPr vert="horz" wrap="square" lIns="0" tIns="12700" rIns="0" bIns="0" rtlCol="0">
            <a:spAutoFit/>
          </a:bodyPr>
          <a:lstStyle/>
          <a:p>
            <a:pPr marL="12700" algn="just">
              <a:lnSpc>
                <a:spcPct val="125000"/>
              </a:lnSpc>
              <a:spcBef>
                <a:spcPts val="100"/>
              </a:spcBef>
            </a:pPr>
            <a:r>
              <a:rPr lang="zh-CN" altLang="en-US" sz="1400" b="0" i="0" dirty="0">
                <a:solidFill>
                  <a:srgbClr val="333333"/>
                </a:solidFill>
                <a:effectLst/>
                <a:latin typeface="KaiTi" panose="02010609060101010101" pitchFamily="49" charset="-122"/>
                <a:ea typeface="KaiTi" panose="02010609060101010101" pitchFamily="49" charset="-122"/>
              </a:rPr>
              <a:t>在规划非卫生保健工作场所的预防措施时，考虑以下风险等级可能会有所帮助。</a:t>
            </a:r>
            <a:endParaRPr sz="1400" dirty="0">
              <a:latin typeface="KaiTi" panose="02010609060101010101" pitchFamily="49" charset="-122"/>
              <a:ea typeface="KaiTi" panose="02010609060101010101" pitchFamily="49" charset="-122"/>
              <a:cs typeface="Roboto"/>
            </a:endParaRPr>
          </a:p>
          <a:p>
            <a:pPr marL="480059" marR="874394" indent="-228600" algn="just">
              <a:lnSpc>
                <a:spcPct val="125000"/>
              </a:lnSpc>
              <a:spcBef>
                <a:spcPts val="30"/>
              </a:spcBef>
              <a:buFont typeface="Roboto"/>
              <a:buChar char="•"/>
              <a:tabLst>
                <a:tab pos="481330" algn="l"/>
              </a:tabLst>
            </a:pPr>
            <a:r>
              <a:rPr lang="zh-CN" altLang="en-US" sz="1400" b="0" i="0" dirty="0">
                <a:solidFill>
                  <a:srgbClr val="333333"/>
                </a:solidFill>
                <a:effectLst/>
                <a:latin typeface="KaiTi" panose="02010609060101010101" pitchFamily="49" charset="-122"/>
                <a:ea typeface="KaiTi" panose="02010609060101010101" pitchFamily="49" charset="-122"/>
              </a:rPr>
              <a:t>低接触风险 </a:t>
            </a:r>
            <a:r>
              <a:rPr lang="en-US" altLang="zh-CN" sz="1400" b="0" i="0" dirty="0">
                <a:solidFill>
                  <a:srgbClr val="333333"/>
                </a:solidFill>
                <a:effectLst/>
                <a:latin typeface="KaiTi" panose="02010609060101010101" pitchFamily="49" charset="-122"/>
                <a:ea typeface="KaiTi" panose="02010609060101010101" pitchFamily="49" charset="-122"/>
              </a:rPr>
              <a:t>– </a:t>
            </a:r>
            <a:r>
              <a:rPr lang="zh-CN" altLang="en-US" sz="1400" b="0" i="0" dirty="0">
                <a:solidFill>
                  <a:srgbClr val="333333"/>
                </a:solidFill>
                <a:effectLst/>
                <a:latin typeface="KaiTi" panose="02010609060101010101" pitchFamily="49" charset="-122"/>
                <a:ea typeface="KaiTi" panose="02010609060101010101" pitchFamily="49" charset="-122"/>
              </a:rPr>
              <a:t>无需与公众和其他同事、来访者、客户或顾客或者承包商频繁密切接触并且不需要与已知或疑似</a:t>
            </a:r>
            <a:r>
              <a:rPr lang="en-US" altLang="zh-CN" sz="1400" b="0" i="0" dirty="0">
                <a:solidFill>
                  <a:srgbClr val="333333"/>
                </a:solidFill>
                <a:effectLst/>
                <a:latin typeface="KaiTi" panose="02010609060101010101" pitchFamily="49" charset="-122"/>
                <a:ea typeface="KaiTi" panose="02010609060101010101" pitchFamily="49" charset="-122"/>
              </a:rPr>
              <a:t>COVID-19</a:t>
            </a:r>
            <a:r>
              <a:rPr lang="zh-CN" altLang="en-US" sz="1400" b="0" i="0" dirty="0">
                <a:solidFill>
                  <a:srgbClr val="333333"/>
                </a:solidFill>
                <a:effectLst/>
                <a:latin typeface="KaiTi" panose="02010609060101010101" pitchFamily="49" charset="-122"/>
                <a:ea typeface="KaiTi" panose="02010609060101010101" pitchFamily="49" charset="-122"/>
              </a:rPr>
              <a:t>感染者接触的职业或工作任务。</a:t>
            </a:r>
            <a:r>
              <a:rPr lang="zh-CN" altLang="en-US" sz="1400" dirty="0">
                <a:solidFill>
                  <a:srgbClr val="333333"/>
                </a:solidFill>
                <a:latin typeface="KaiTi" panose="02010609060101010101" pitchFamily="49" charset="-122"/>
                <a:ea typeface="KaiTi" panose="02010609060101010101" pitchFamily="49" charset="-122"/>
              </a:rPr>
              <a:t>此类工作者与公众和其他同事的职业接触极少。</a:t>
            </a:r>
            <a:endParaRPr sz="1400" dirty="0">
              <a:solidFill>
                <a:srgbClr val="333333"/>
              </a:solidFill>
              <a:latin typeface="KaiTi" panose="02010609060101010101" pitchFamily="49" charset="-122"/>
              <a:ea typeface="KaiTi" panose="02010609060101010101" pitchFamily="49" charset="-122"/>
            </a:endParaRPr>
          </a:p>
          <a:p>
            <a:pPr marL="480695" marR="822325" indent="-229235">
              <a:lnSpc>
                <a:spcPct val="125000"/>
              </a:lnSpc>
              <a:spcBef>
                <a:spcPts val="40"/>
              </a:spcBef>
              <a:buFont typeface="Roboto"/>
              <a:buChar char="•"/>
              <a:tabLst>
                <a:tab pos="480059" algn="l"/>
                <a:tab pos="480695" algn="l"/>
              </a:tabLst>
            </a:pPr>
            <a:r>
              <a:rPr lang="zh-CN" altLang="en-US" sz="1400" dirty="0">
                <a:solidFill>
                  <a:srgbClr val="333333"/>
                </a:solidFill>
                <a:latin typeface="KaiTi" panose="02010609060101010101" pitchFamily="49" charset="-122"/>
                <a:ea typeface="KaiTi" panose="02010609060101010101" pitchFamily="49" charset="-122"/>
              </a:rPr>
              <a:t>中等接触风险 </a:t>
            </a:r>
            <a:r>
              <a:rPr lang="en-US" altLang="zh-CN" sz="1400" dirty="0">
                <a:solidFill>
                  <a:srgbClr val="333333"/>
                </a:solidFill>
                <a:latin typeface="KaiTi" panose="02010609060101010101" pitchFamily="49" charset="-122"/>
                <a:ea typeface="KaiTi" panose="02010609060101010101" pitchFamily="49" charset="-122"/>
              </a:rPr>
              <a:t>– </a:t>
            </a:r>
            <a:r>
              <a:rPr lang="zh-CN" altLang="en-US" sz="1400" dirty="0">
                <a:solidFill>
                  <a:srgbClr val="333333"/>
                </a:solidFill>
                <a:latin typeface="KaiTi" panose="02010609060101010101" pitchFamily="49" charset="-122"/>
                <a:ea typeface="KaiTi" panose="02010609060101010101" pitchFamily="49" charset="-122"/>
              </a:rPr>
              <a:t>与公众或其他同事、来访者、客户或顾客或者承包商有频繁密切接触但不需要与已知或疑似</a:t>
            </a:r>
            <a:r>
              <a:rPr lang="en-US" altLang="zh-CN" sz="1400" dirty="0">
                <a:solidFill>
                  <a:srgbClr val="333333"/>
                </a:solidFill>
                <a:latin typeface="KaiTi" panose="02010609060101010101" pitchFamily="49" charset="-122"/>
                <a:ea typeface="KaiTi" panose="02010609060101010101" pitchFamily="49" charset="-122"/>
              </a:rPr>
              <a:t>COVID-19</a:t>
            </a:r>
            <a:r>
              <a:rPr lang="zh-CN" altLang="en-US" sz="1400" dirty="0">
                <a:solidFill>
                  <a:srgbClr val="333333"/>
                </a:solidFill>
                <a:latin typeface="KaiTi" panose="02010609060101010101" pitchFamily="49" charset="-122"/>
                <a:ea typeface="KaiTi" panose="02010609060101010101" pitchFamily="49" charset="-122"/>
              </a:rPr>
              <a:t>感染者接触的职业或工作任务。</a:t>
            </a:r>
            <a:endParaRPr sz="1400" dirty="0">
              <a:solidFill>
                <a:srgbClr val="333333"/>
              </a:solidFill>
              <a:latin typeface="KaiTi" panose="02010609060101010101" pitchFamily="49" charset="-122"/>
              <a:ea typeface="KaiTi" panose="02010609060101010101" pitchFamily="49" charset="-122"/>
            </a:endParaRPr>
          </a:p>
          <a:p>
            <a:pPr marL="480695" marR="551180" indent="-229235">
              <a:lnSpc>
                <a:spcPct val="125000"/>
              </a:lnSpc>
              <a:spcBef>
                <a:spcPts val="85"/>
              </a:spcBef>
              <a:buFont typeface="Roboto"/>
              <a:buChar char="•"/>
              <a:tabLst>
                <a:tab pos="480695" algn="l"/>
                <a:tab pos="481330" algn="l"/>
              </a:tabLst>
            </a:pPr>
            <a:r>
              <a:rPr lang="zh-CN" altLang="en-US" sz="1400" dirty="0">
                <a:solidFill>
                  <a:srgbClr val="333333"/>
                </a:solidFill>
                <a:latin typeface="KaiTi" panose="02010609060101010101" pitchFamily="49" charset="-122"/>
                <a:ea typeface="KaiTi" panose="02010609060101010101" pitchFamily="49" charset="-122"/>
              </a:rPr>
              <a:t>高接触风险 </a:t>
            </a:r>
            <a:r>
              <a:rPr lang="en-US" altLang="zh-CN" sz="1400" dirty="0">
                <a:solidFill>
                  <a:srgbClr val="333333"/>
                </a:solidFill>
                <a:latin typeface="KaiTi" panose="02010609060101010101" pitchFamily="49" charset="-122"/>
                <a:ea typeface="KaiTi" panose="02010609060101010101" pitchFamily="49" charset="-122"/>
              </a:rPr>
              <a:t>– </a:t>
            </a:r>
            <a:r>
              <a:rPr lang="zh-CN" altLang="en-US" sz="1400" dirty="0">
                <a:solidFill>
                  <a:srgbClr val="333333"/>
                </a:solidFill>
                <a:latin typeface="KaiTi" panose="02010609060101010101" pitchFamily="49" charset="-122"/>
                <a:ea typeface="KaiTi" panose="02010609060101010101" pitchFamily="49" charset="-122"/>
              </a:rPr>
              <a:t>高度可能与已知或疑似</a:t>
            </a:r>
            <a:r>
              <a:rPr lang="en-US" altLang="zh-CN" sz="1400" dirty="0">
                <a:solidFill>
                  <a:srgbClr val="333333"/>
                </a:solidFill>
                <a:latin typeface="KaiTi" panose="02010609060101010101" pitchFamily="49" charset="-122"/>
                <a:ea typeface="KaiTi" panose="02010609060101010101" pitchFamily="49" charset="-122"/>
              </a:rPr>
              <a:t>COVID-19</a:t>
            </a:r>
            <a:r>
              <a:rPr lang="zh-CN" altLang="en-US" sz="1400" dirty="0">
                <a:solidFill>
                  <a:srgbClr val="333333"/>
                </a:solidFill>
                <a:latin typeface="KaiTi" panose="02010609060101010101" pitchFamily="49" charset="-122"/>
                <a:ea typeface="KaiTi" panose="02010609060101010101" pitchFamily="49" charset="-122"/>
              </a:rPr>
              <a:t>感染者紧密接触以及与可能被病毒污染的物体和表面接触的职业或工作任务。</a:t>
            </a:r>
            <a:endParaRPr lang="en-US" altLang="zh-CN" sz="1400" dirty="0">
              <a:solidFill>
                <a:srgbClr val="333333"/>
              </a:solidFill>
              <a:latin typeface="KaiTi" panose="02010609060101010101" pitchFamily="49" charset="-122"/>
              <a:ea typeface="KaiTi" panose="02010609060101010101" pitchFamily="49" charset="-122"/>
            </a:endParaRPr>
          </a:p>
          <a:p>
            <a:pPr marL="251460" marR="551180">
              <a:spcBef>
                <a:spcPts val="85"/>
              </a:spcBef>
              <a:tabLst>
                <a:tab pos="480695" algn="l"/>
                <a:tab pos="481330" algn="l"/>
              </a:tabLst>
            </a:pPr>
            <a:endParaRPr lang="en-US" sz="1400" dirty="0">
              <a:solidFill>
                <a:srgbClr val="333333"/>
              </a:solidFill>
              <a:latin typeface="KaiTi" panose="02010609060101010101" pitchFamily="49" charset="-122"/>
              <a:ea typeface="KaiTi" panose="02010609060101010101" pitchFamily="49" charset="-122"/>
            </a:endParaRPr>
          </a:p>
          <a:p>
            <a:pPr marR="5080" algn="r">
              <a:lnSpc>
                <a:spcPts val="2095"/>
              </a:lnSpc>
            </a:pPr>
            <a:r>
              <a:rPr sz="2100" b="1" dirty="0">
                <a:solidFill>
                  <a:srgbClr val="0070C0"/>
                </a:solidFill>
                <a:latin typeface="Times New Roman" panose="02020603050405020304" pitchFamily="18" charset="0"/>
                <a:cs typeface="Times New Roman" panose="02020603050405020304" pitchFamily="18" charset="0"/>
              </a:rPr>
              <a:t>30</a:t>
            </a:r>
            <a:r>
              <a:rPr lang="zh-CN" altLang="en-US" sz="2100" b="1" spc="-5" dirty="0">
                <a:solidFill>
                  <a:srgbClr val="0070C0"/>
                </a:solidFill>
                <a:latin typeface="华文细黑" panose="02010600040101010101" pitchFamily="2" charset="-122"/>
                <a:ea typeface="华文细黑" panose="02010600040101010101" pitchFamily="2" charset="-122"/>
                <a:cs typeface="Arial"/>
              </a:rPr>
              <a:t>分钟</a:t>
            </a:r>
            <a:endParaRPr sz="2100" dirty="0">
              <a:latin typeface="华文细黑" panose="02010600040101010101" pitchFamily="2" charset="-122"/>
              <a:ea typeface="华文细黑" panose="02010600040101010101" pitchFamily="2" charset="-122"/>
              <a:cs typeface="Arial"/>
            </a:endParaRPr>
          </a:p>
        </p:txBody>
      </p:sp>
      <p:sp>
        <p:nvSpPr>
          <p:cNvPr id="6" name="object 6"/>
          <p:cNvSpPr txBox="1">
            <a:spLocks noGrp="1"/>
          </p:cNvSpPr>
          <p:nvPr>
            <p:ph type="sldNum" sz="quarter" idx="7"/>
          </p:nvPr>
        </p:nvSpPr>
        <p:spPr>
          <a:xfrm>
            <a:off x="9998389" y="7304049"/>
            <a:ext cx="539750" cy="166712"/>
          </a:xfrm>
          <a:prstGeom prst="rect">
            <a:avLst/>
          </a:prstGeom>
        </p:spPr>
        <p:txBody>
          <a:bodyPr vert="horz" wrap="square" lIns="0" tIns="0" rIns="0" bIns="0" rtlCol="0">
            <a:spAutoFit/>
          </a:bodyPr>
          <a:lstStyle/>
          <a:p>
            <a:pPr marL="12700">
              <a:lnSpc>
                <a:spcPts val="1315"/>
              </a:lnSpc>
            </a:pPr>
            <a:r>
              <a:rPr lang="zh-CN" altLang="en-US" spc="-30" dirty="0"/>
              <a:t>第</a:t>
            </a:r>
            <a:fld id="{81D60167-4931-47E6-BA6A-407CBD079E47}" type="slidenum">
              <a:rPr smtClean="0"/>
              <a:t>26</a:t>
            </a:fld>
            <a:r>
              <a:rPr lang="zh-CN" altLang="en-US" dirty="0"/>
              <a:t>页</a:t>
            </a:r>
            <a:endParaRPr dirty="0"/>
          </a:p>
        </p:txBody>
      </p:sp>
      <p:sp>
        <p:nvSpPr>
          <p:cNvPr id="7" name="object 7"/>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1139" defTabSz="802020">
              <a:lnSpc>
                <a:spcPts val="1250"/>
              </a:lnSpc>
              <a:defRPr/>
            </a:pPr>
            <a:r>
              <a:rPr lang="zh-CN" altLang="en-US" spc="-13" dirty="0">
                <a:solidFill>
                  <a:prstClr val="white"/>
                </a:solidFill>
                <a:latin typeface="华文细黑" panose="02010600040101010101" pitchFamily="2" charset="-122"/>
                <a:ea typeface="华文细黑" panose="02010600040101010101" pitchFamily="2" charset="-122"/>
              </a:rPr>
              <a:t>模拟演习</a:t>
            </a:r>
            <a:endParaRPr lang="zh-CN" altLang="en-US" spc="-4" dirty="0">
              <a:solidFill>
                <a:prstClr val="white"/>
              </a:solidFill>
              <a:latin typeface="华文细黑" panose="02010600040101010101" pitchFamily="2" charset="-122"/>
              <a:ea typeface="华文细黑" panose="02010600040101010101" pitchFamily="2" charset="-122"/>
            </a:endParaRPr>
          </a:p>
        </p:txBody>
      </p:sp>
      <p:sp>
        <p:nvSpPr>
          <p:cNvPr id="4" name="object 4"/>
          <p:cNvSpPr txBox="1">
            <a:spLocks noGrp="1"/>
          </p:cNvSpPr>
          <p:nvPr>
            <p:ph type="title"/>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latin typeface="华文细黑" panose="02010600040101010101" pitchFamily="2" charset="-122"/>
                <a:ea typeface="华文细黑" panose="02010600040101010101" pitchFamily="2" charset="-122"/>
              </a:rPr>
              <a:t>第</a:t>
            </a:r>
            <a:r>
              <a:rPr sz="3600" dirty="0">
                <a:latin typeface="Times New Roman" panose="02020603050405020304" pitchFamily="18" charset="0"/>
                <a:ea typeface="华文细黑" panose="02010600040101010101" pitchFamily="2" charset="-122"/>
                <a:cs typeface="Times New Roman" panose="02020603050405020304" pitchFamily="18" charset="0"/>
              </a:rPr>
              <a:t>5</a:t>
            </a:r>
            <a:r>
              <a:rPr lang="zh-CN" altLang="en-US" sz="3600" dirty="0">
                <a:latin typeface="华文细黑" panose="02010600040101010101" pitchFamily="2" charset="-122"/>
                <a:ea typeface="华文细黑" panose="02010600040101010101" pitchFamily="2" charset="-122"/>
              </a:rPr>
              <a:t>场</a:t>
            </a:r>
            <a:endParaRPr sz="3600" dirty="0">
              <a:latin typeface="华文细黑" panose="02010600040101010101" pitchFamily="2" charset="-122"/>
              <a:ea typeface="华文细黑" panose="02010600040101010101" pitchFamily="2" charset="-122"/>
            </a:endParaRPr>
          </a:p>
        </p:txBody>
      </p:sp>
      <p:sp>
        <p:nvSpPr>
          <p:cNvPr id="5" name="object 5"/>
          <p:cNvSpPr txBox="1"/>
          <p:nvPr/>
        </p:nvSpPr>
        <p:spPr>
          <a:xfrm>
            <a:off x="230819" y="764565"/>
            <a:ext cx="10307320" cy="3726789"/>
          </a:xfrm>
          <a:prstGeom prst="rect">
            <a:avLst/>
          </a:prstGeom>
        </p:spPr>
        <p:txBody>
          <a:bodyPr vert="horz" wrap="square" lIns="0" tIns="9525" rIns="0" bIns="0" rtlCol="0">
            <a:spAutoFit/>
          </a:bodyPr>
          <a:lstStyle/>
          <a:p>
            <a:pPr marL="12700" marR="207645">
              <a:lnSpc>
                <a:spcPct val="125000"/>
              </a:lnSpc>
              <a:spcBef>
                <a:spcPts val="75"/>
              </a:spcBef>
            </a:pPr>
            <a:r>
              <a:rPr lang="zh-CN" altLang="en-US" sz="1600" b="0" i="0" dirty="0">
                <a:solidFill>
                  <a:srgbClr val="333333"/>
                </a:solidFill>
                <a:effectLst/>
                <a:latin typeface="Times New Roman" panose="02020603050405020304" pitchFamily="18" charset="0"/>
              </a:rPr>
              <a:t>在管理（部分）返回办公室工作方面，你会向雇主和雇员推荐哪些指导文件？讨论工作场所安全和允许人们重返工作岗位的问题。</a:t>
            </a:r>
            <a:endParaRPr lang="en-US" sz="1600" dirty="0">
              <a:latin typeface="Roboto"/>
              <a:cs typeface="Roboto"/>
            </a:endParaRPr>
          </a:p>
          <a:p>
            <a:pPr marL="12700" marR="207645">
              <a:lnSpc>
                <a:spcPct val="125000"/>
              </a:lnSpc>
              <a:spcBef>
                <a:spcPts val="75"/>
              </a:spcBef>
            </a:pPr>
            <a:r>
              <a:rPr lang="zh-CN" altLang="en-US" sz="1600" b="0" i="0" dirty="0">
                <a:solidFill>
                  <a:srgbClr val="333333"/>
                </a:solidFill>
                <a:effectLst/>
                <a:latin typeface="Times New Roman" panose="02020603050405020304" pitchFamily="18" charset="0"/>
              </a:rPr>
              <a:t>在小组或全体会议上检查你们当前的指导文件，并找出一致和不一致之处。</a:t>
            </a:r>
            <a:endParaRPr lang="en-US" sz="1600" dirty="0">
              <a:latin typeface="Roboto"/>
              <a:cs typeface="Roboto"/>
            </a:endParaRPr>
          </a:p>
          <a:p>
            <a:pPr marL="12700" marR="207645">
              <a:lnSpc>
                <a:spcPct val="101400"/>
              </a:lnSpc>
              <a:spcBef>
                <a:spcPts val="75"/>
              </a:spcBef>
            </a:pPr>
            <a:endParaRPr lang="en-US" sz="1600" dirty="0">
              <a:latin typeface="Roboto"/>
              <a:cs typeface="Roboto"/>
            </a:endParaRPr>
          </a:p>
          <a:p>
            <a:pPr marL="12700" marR="207645">
              <a:lnSpc>
                <a:spcPct val="125000"/>
              </a:lnSpc>
              <a:spcBef>
                <a:spcPts val="75"/>
              </a:spcBef>
            </a:pPr>
            <a:r>
              <a:rPr lang="zh-CN" altLang="en-US" sz="1600" dirty="0">
                <a:latin typeface="Roboto"/>
                <a:cs typeface="Roboto"/>
              </a:rPr>
              <a:t>考虑以下问题：</a:t>
            </a:r>
            <a:endParaRPr lang="en-US" sz="1600" dirty="0">
              <a:latin typeface="Roboto"/>
              <a:cs typeface="Roboto"/>
            </a:endParaRPr>
          </a:p>
          <a:p>
            <a:pPr marL="355600" marR="207645" indent="-342900">
              <a:lnSpc>
                <a:spcPct val="125000"/>
              </a:lnSpc>
              <a:spcBef>
                <a:spcPts val="75"/>
              </a:spcBef>
              <a:buFont typeface="+mj-lt"/>
              <a:buAutoNum type="arabicPeriod"/>
            </a:pPr>
            <a:r>
              <a:rPr lang="zh-CN" altLang="en-US" sz="1600" dirty="0">
                <a:solidFill>
                  <a:srgbClr val="333333"/>
                </a:solidFill>
                <a:latin typeface="Times New Roman" panose="02020603050405020304" pitchFamily="18" charset="0"/>
                <a:cs typeface="Roboto"/>
              </a:rPr>
              <a:t>你</a:t>
            </a:r>
            <a:r>
              <a:rPr lang="zh-CN" altLang="en-US" sz="1600" b="0" i="0" dirty="0">
                <a:solidFill>
                  <a:srgbClr val="333333"/>
                </a:solidFill>
                <a:effectLst/>
                <a:latin typeface="Times New Roman" panose="02020603050405020304" pitchFamily="18" charset="0"/>
              </a:rPr>
              <a:t>如何管理多个行业</a:t>
            </a:r>
            <a:r>
              <a:rPr lang="en-US" altLang="zh-CN" sz="1600" b="0" i="0" dirty="0">
                <a:solidFill>
                  <a:srgbClr val="333333"/>
                </a:solidFill>
                <a:effectLst/>
                <a:latin typeface="Times New Roman" panose="02020603050405020304" pitchFamily="18" charset="0"/>
              </a:rPr>
              <a:t>——</a:t>
            </a:r>
            <a:r>
              <a:rPr lang="zh-CN" altLang="en-US" sz="1600" dirty="0">
                <a:solidFill>
                  <a:srgbClr val="333333"/>
                </a:solidFill>
                <a:latin typeface="Times New Roman" panose="02020603050405020304" pitchFamily="18" charset="0"/>
              </a:rPr>
              <a:t>从小型家族企业到大型跨国公司</a:t>
            </a:r>
            <a:r>
              <a:rPr lang="en-US" altLang="zh-CN" sz="1600" b="0" i="0" dirty="0">
                <a:solidFill>
                  <a:srgbClr val="333333"/>
                </a:solidFill>
                <a:effectLst/>
                <a:latin typeface="Times New Roman" panose="02020603050405020304" pitchFamily="18" charset="0"/>
              </a:rPr>
              <a:t>——</a:t>
            </a:r>
            <a:r>
              <a:rPr lang="zh-CN" altLang="en-US" sz="1600" b="0" i="0" dirty="0">
                <a:solidFill>
                  <a:srgbClr val="333333"/>
                </a:solidFill>
                <a:effectLst/>
                <a:latin typeface="Times New Roman" panose="02020603050405020304" pitchFamily="18" charset="0"/>
              </a:rPr>
              <a:t>的返工潮？</a:t>
            </a:r>
            <a:endParaRPr lang="en-US" sz="1600" dirty="0">
              <a:latin typeface="Roboto"/>
              <a:cs typeface="Roboto"/>
            </a:endParaRPr>
          </a:p>
          <a:p>
            <a:pPr marL="355600" marR="207645" indent="-342900">
              <a:lnSpc>
                <a:spcPct val="125000"/>
              </a:lnSpc>
              <a:spcBef>
                <a:spcPts val="75"/>
              </a:spcBef>
              <a:buFont typeface="+mj-lt"/>
              <a:buAutoNum type="arabicPeriod"/>
            </a:pPr>
            <a:r>
              <a:rPr lang="zh-CN" altLang="en-US" sz="1600" b="0" i="0" dirty="0">
                <a:solidFill>
                  <a:srgbClr val="333333"/>
                </a:solidFill>
                <a:effectLst/>
                <a:latin typeface="Times New Roman" panose="02020603050405020304" pitchFamily="18" charset="0"/>
              </a:rPr>
              <a:t>应</a:t>
            </a:r>
            <a:r>
              <a:rPr lang="zh-CN" altLang="en-US" sz="1600" dirty="0">
                <a:solidFill>
                  <a:srgbClr val="333333"/>
                </a:solidFill>
                <a:latin typeface="Times New Roman" panose="02020603050405020304" pitchFamily="18" charset="0"/>
              </a:rPr>
              <a:t>将哪些部门和服务列为优先事项？</a:t>
            </a:r>
            <a:r>
              <a:rPr lang="zh-CN" altLang="en-US" sz="1600" b="0" i="0" dirty="0">
                <a:solidFill>
                  <a:srgbClr val="333333"/>
                </a:solidFill>
                <a:effectLst/>
                <a:latin typeface="Times New Roman" panose="02020603050405020304" pitchFamily="18" charset="0"/>
              </a:rPr>
              <a:t>每个部门</a:t>
            </a:r>
            <a:r>
              <a:rPr lang="en-US" altLang="zh-CN" sz="1600" b="0" i="0" dirty="0">
                <a:solidFill>
                  <a:srgbClr val="333333"/>
                </a:solidFill>
                <a:effectLst/>
                <a:latin typeface="Times New Roman" panose="02020603050405020304" pitchFamily="18" charset="0"/>
              </a:rPr>
              <a:t>/</a:t>
            </a:r>
            <a:r>
              <a:rPr lang="zh-CN" altLang="en-US" sz="1600" b="0" i="0" dirty="0">
                <a:solidFill>
                  <a:srgbClr val="333333"/>
                </a:solidFill>
                <a:effectLst/>
                <a:latin typeface="Times New Roman" panose="02020603050405020304" pitchFamily="18" charset="0"/>
              </a:rPr>
              <a:t>企业的</a:t>
            </a:r>
            <a:r>
              <a:rPr lang="zh-CN" altLang="en-US" sz="1600" dirty="0">
                <a:solidFill>
                  <a:srgbClr val="333333"/>
                </a:solidFill>
                <a:latin typeface="Times New Roman" panose="02020603050405020304" pitchFamily="18" charset="0"/>
              </a:rPr>
              <a:t>最大员工数是</a:t>
            </a:r>
            <a:r>
              <a:rPr lang="zh-CN" altLang="en-US" sz="1600" b="0" i="0" dirty="0">
                <a:solidFill>
                  <a:srgbClr val="333333"/>
                </a:solidFill>
                <a:effectLst/>
                <a:latin typeface="Times New Roman" panose="02020603050405020304" pitchFamily="18" charset="0"/>
              </a:rPr>
              <a:t>多少？</a:t>
            </a:r>
            <a:endParaRPr lang="en-US" sz="1600" dirty="0">
              <a:latin typeface="Roboto"/>
              <a:cs typeface="Roboto"/>
            </a:endParaRPr>
          </a:p>
          <a:p>
            <a:pPr marL="355600" marR="207645" indent="-342900">
              <a:lnSpc>
                <a:spcPct val="125000"/>
              </a:lnSpc>
              <a:spcBef>
                <a:spcPts val="75"/>
              </a:spcBef>
              <a:buFont typeface="+mj-lt"/>
              <a:buAutoNum type="arabicPeriod"/>
            </a:pPr>
            <a:r>
              <a:rPr lang="zh-CN" altLang="en-US" sz="1600" b="0" i="0" dirty="0">
                <a:solidFill>
                  <a:srgbClr val="333333"/>
                </a:solidFill>
                <a:effectLst/>
                <a:latin typeface="Times New Roman" panose="02020603050405020304" pitchFamily="18" charset="0"/>
              </a:rPr>
              <a:t>应为所有工作场所制定哪些措施；对于中高风险工作场所，应采取哪些措施？</a:t>
            </a:r>
            <a:endParaRPr lang="en-US" sz="1600" dirty="0">
              <a:latin typeface="Roboto"/>
              <a:cs typeface="Roboto"/>
            </a:endParaRPr>
          </a:p>
          <a:p>
            <a:pPr marL="355600" marR="207645" indent="-342900">
              <a:lnSpc>
                <a:spcPct val="125000"/>
              </a:lnSpc>
              <a:spcBef>
                <a:spcPts val="75"/>
              </a:spcBef>
              <a:buFont typeface="+mj-lt"/>
              <a:buAutoNum type="arabicPeriod"/>
            </a:pPr>
            <a:r>
              <a:rPr lang="zh-CN" altLang="en-US" sz="1600" b="0" i="0" dirty="0">
                <a:solidFill>
                  <a:srgbClr val="333333"/>
                </a:solidFill>
                <a:effectLst/>
                <a:latin typeface="Times New Roman" panose="02020603050405020304" pitchFamily="18" charset="0"/>
              </a:rPr>
              <a:t>如果需要，人们将如何通勤上班？你将如何降低公共交通的传播风险？</a:t>
            </a:r>
            <a:endParaRPr lang="en-US" sz="1600" dirty="0">
              <a:latin typeface="Roboto"/>
              <a:cs typeface="Roboto"/>
            </a:endParaRPr>
          </a:p>
          <a:p>
            <a:pPr marL="355600" marR="207645" indent="-342900">
              <a:lnSpc>
                <a:spcPct val="125000"/>
              </a:lnSpc>
              <a:spcBef>
                <a:spcPts val="75"/>
              </a:spcBef>
              <a:buFont typeface="+mj-lt"/>
              <a:buAutoNum type="arabicPeriod"/>
            </a:pPr>
            <a:r>
              <a:rPr lang="zh-CN" altLang="en-US" sz="1600" b="0" i="0" dirty="0">
                <a:solidFill>
                  <a:srgbClr val="333333"/>
                </a:solidFill>
                <a:effectLst/>
                <a:latin typeface="Times New Roman" panose="02020603050405020304" pitchFamily="18" charset="0"/>
              </a:rPr>
              <a:t>地方主管部门和地方公共卫生主管部门可以提供哪些信息？二者的信息是否一致？</a:t>
            </a:r>
            <a:endParaRPr lang="en-US" sz="1600" dirty="0">
              <a:latin typeface="Roboto"/>
              <a:cs typeface="Roboto"/>
            </a:endParaRPr>
          </a:p>
          <a:p>
            <a:pPr marL="355600" marR="207645" indent="-342900">
              <a:lnSpc>
                <a:spcPct val="125000"/>
              </a:lnSpc>
              <a:spcBef>
                <a:spcPts val="75"/>
              </a:spcBef>
              <a:buFont typeface="+mj-lt"/>
              <a:buAutoNum type="arabicPeriod"/>
            </a:pPr>
            <a:r>
              <a:rPr lang="zh-CN" altLang="en-US" sz="1600" b="0" i="0" dirty="0">
                <a:solidFill>
                  <a:srgbClr val="333333"/>
                </a:solidFill>
                <a:effectLst/>
                <a:latin typeface="Times New Roman" panose="02020603050405020304" pitchFamily="18" charset="0"/>
              </a:rPr>
              <a:t>存在哪些歧视性挑战？例如，是否能平等地获得个人防护装备，有无通过职业卫生服务，包括精神卫生和</a:t>
            </a:r>
            <a:r>
              <a:rPr lang="zh-CN" altLang="en-US" sz="1600" dirty="0">
                <a:solidFill>
                  <a:srgbClr val="333333"/>
                </a:solidFill>
                <a:latin typeface="Times New Roman" panose="02020603050405020304" pitchFamily="18" charset="0"/>
              </a:rPr>
              <a:t>社会心理支持</a:t>
            </a:r>
            <a:r>
              <a:rPr lang="zh-CN" altLang="en-US" sz="1600" b="0" i="0" dirty="0">
                <a:solidFill>
                  <a:srgbClr val="333333"/>
                </a:solidFill>
                <a:effectLst/>
                <a:latin typeface="Times New Roman" panose="02020603050405020304" pitchFamily="18" charset="0"/>
              </a:rPr>
              <a:t>，保护弱势群体和个人？</a:t>
            </a:r>
            <a:endParaRPr lang="en-US" sz="1600" dirty="0">
              <a:latin typeface="Roboto"/>
              <a:cs typeface="Roboto"/>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49160"/>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grpSp>
        <p:nvGrpSpPr>
          <p:cNvPr id="18" name="object 18"/>
          <p:cNvGrpSpPr/>
          <p:nvPr/>
        </p:nvGrpSpPr>
        <p:grpSpPr>
          <a:xfrm>
            <a:off x="6591821" y="1301041"/>
            <a:ext cx="4102100" cy="5266690"/>
            <a:chOff x="6591821" y="1301041"/>
            <a:chExt cx="4102100" cy="5266690"/>
          </a:xfrm>
        </p:grpSpPr>
        <p:sp>
          <p:nvSpPr>
            <p:cNvPr id="19" name="object 19"/>
            <p:cNvSpPr/>
            <p:nvPr/>
          </p:nvSpPr>
          <p:spPr>
            <a:xfrm>
              <a:off x="6591821" y="1301041"/>
              <a:ext cx="4102100" cy="5266690"/>
            </a:xfrm>
            <a:custGeom>
              <a:avLst/>
              <a:gdLst/>
              <a:ahLst/>
              <a:cxnLst/>
              <a:rect l="l" t="t" r="r" b="b"/>
              <a:pathLst>
                <a:path w="4102100" h="5266690">
                  <a:moveTo>
                    <a:pt x="4101579" y="0"/>
                  </a:moveTo>
                  <a:lnTo>
                    <a:pt x="0" y="0"/>
                  </a:lnTo>
                  <a:lnTo>
                    <a:pt x="0" y="5266664"/>
                  </a:lnTo>
                  <a:lnTo>
                    <a:pt x="4101579" y="5266664"/>
                  </a:lnTo>
                  <a:lnTo>
                    <a:pt x="4101579" y="0"/>
                  </a:lnTo>
                  <a:close/>
                </a:path>
              </a:pathLst>
            </a:custGeom>
            <a:solidFill>
              <a:srgbClr val="595959"/>
            </a:solidFill>
          </p:spPr>
          <p:txBody>
            <a:bodyPr wrap="square" lIns="0" tIns="0" rIns="0" bIns="0" rtlCol="0"/>
            <a:lstStyle/>
            <a:p>
              <a:endParaRPr/>
            </a:p>
          </p:txBody>
        </p:sp>
        <p:sp>
          <p:nvSpPr>
            <p:cNvPr id="20" name="object 20"/>
            <p:cNvSpPr/>
            <p:nvPr/>
          </p:nvSpPr>
          <p:spPr>
            <a:xfrm>
              <a:off x="7055854" y="1566564"/>
              <a:ext cx="2684145" cy="1171575"/>
            </a:xfrm>
            <a:custGeom>
              <a:avLst/>
              <a:gdLst/>
              <a:ahLst/>
              <a:cxnLst/>
              <a:rect l="l" t="t" r="r" b="b"/>
              <a:pathLst>
                <a:path w="2684145" h="1171575">
                  <a:moveTo>
                    <a:pt x="0" y="0"/>
                  </a:moveTo>
                  <a:lnTo>
                    <a:pt x="2683981" y="0"/>
                  </a:lnTo>
                  <a:lnTo>
                    <a:pt x="2683981" y="1171390"/>
                  </a:lnTo>
                  <a:lnTo>
                    <a:pt x="0" y="1171390"/>
                  </a:lnTo>
                  <a:lnTo>
                    <a:pt x="0" y="0"/>
                  </a:lnTo>
                  <a:close/>
                </a:path>
              </a:pathLst>
            </a:custGeom>
            <a:ln w="15866">
              <a:solidFill>
                <a:srgbClr val="FFFFFF"/>
              </a:solidFill>
            </a:ln>
          </p:spPr>
          <p:txBody>
            <a:bodyPr wrap="square" lIns="0" tIns="0" rIns="0" bIns="0" rtlCol="0"/>
            <a:lstStyle/>
            <a:p>
              <a:endParaRPr/>
            </a:p>
          </p:txBody>
        </p:sp>
      </p:grpSp>
      <p:sp>
        <p:nvSpPr>
          <p:cNvPr id="21" name="object 21"/>
          <p:cNvSpPr txBox="1">
            <a:spLocks noGrp="1"/>
          </p:cNvSpPr>
          <p:nvPr>
            <p:ph type="title"/>
          </p:nvPr>
        </p:nvSpPr>
        <p:spPr>
          <a:xfrm>
            <a:off x="7147579" y="1588008"/>
            <a:ext cx="2500630" cy="1092200"/>
          </a:xfrm>
          <a:prstGeom prst="rect">
            <a:avLst/>
          </a:prstGeom>
        </p:spPr>
        <p:txBody>
          <a:bodyPr vert="horz" wrap="square" lIns="0" tIns="12700" rIns="0" bIns="0" rtlCol="0">
            <a:spAutoFit/>
          </a:bodyPr>
          <a:lstStyle/>
          <a:p>
            <a:pPr marL="100330" marR="5080" indent="-88265">
              <a:lnSpc>
                <a:spcPct val="100000"/>
              </a:lnSpc>
              <a:spcBef>
                <a:spcPts val="100"/>
              </a:spcBef>
            </a:pPr>
            <a:r>
              <a:rPr lang="zh-CN" altLang="en-US" sz="3500" dirty="0">
                <a:solidFill>
                  <a:srgbClr val="28BFFF"/>
                </a:solidFill>
                <a:latin typeface="华文细黑" panose="02010600040101010101" pitchFamily="2" charset="-122"/>
                <a:ea typeface="华文细黑" panose="02010600040101010101" pitchFamily="2" charset="-122"/>
              </a:rPr>
              <a:t>小结</a:t>
            </a:r>
            <a:r>
              <a:rPr sz="3500" spc="-85" dirty="0">
                <a:solidFill>
                  <a:srgbClr val="28BFFF"/>
                </a:solidFill>
                <a:latin typeface="华文细黑" panose="02010600040101010101" pitchFamily="2" charset="-122"/>
                <a:ea typeface="华文细黑" panose="02010600040101010101" pitchFamily="2" charset="-122"/>
              </a:rPr>
              <a:t> </a:t>
            </a:r>
            <a:r>
              <a:rPr lang="zh-CN" altLang="en-US" sz="3500" dirty="0">
                <a:latin typeface="华文细黑" panose="02010600040101010101" pitchFamily="2" charset="-122"/>
                <a:ea typeface="华文细黑" panose="02010600040101010101" pitchFamily="2" charset="-122"/>
              </a:rPr>
              <a:t>和</a:t>
            </a:r>
            <a:r>
              <a:rPr sz="3500" dirty="0">
                <a:latin typeface="华文细黑" panose="02010600040101010101" pitchFamily="2" charset="-122"/>
                <a:ea typeface="华文细黑" panose="02010600040101010101" pitchFamily="2" charset="-122"/>
              </a:rPr>
              <a:t>  </a:t>
            </a:r>
            <a:br>
              <a:rPr lang="en-US" sz="3500" dirty="0">
                <a:latin typeface="华文细黑" panose="02010600040101010101" pitchFamily="2" charset="-122"/>
                <a:ea typeface="华文细黑" panose="02010600040101010101" pitchFamily="2" charset="-122"/>
              </a:rPr>
            </a:br>
            <a:r>
              <a:rPr lang="zh-CN" altLang="en-US" sz="3500" dirty="0">
                <a:latin typeface="华文细黑" panose="02010600040101010101" pitchFamily="2" charset="-122"/>
                <a:ea typeface="华文细黑" panose="02010600040101010101" pitchFamily="2" charset="-122"/>
              </a:rPr>
              <a:t>后续步骤</a:t>
            </a:r>
            <a:endParaRPr sz="3500" dirty="0">
              <a:latin typeface="华文细黑" panose="02010600040101010101" pitchFamily="2" charset="-122"/>
              <a:ea typeface="华文细黑" panose="02010600040101010101" pitchFamily="2" charset="-122"/>
            </a:endParaRPr>
          </a:p>
        </p:txBody>
      </p:sp>
      <p:sp>
        <p:nvSpPr>
          <p:cNvPr id="22" name="object 22"/>
          <p:cNvSpPr txBox="1"/>
          <p:nvPr/>
        </p:nvSpPr>
        <p:spPr>
          <a:xfrm>
            <a:off x="6950709" y="3082544"/>
            <a:ext cx="2904490" cy="2390911"/>
          </a:xfrm>
          <a:prstGeom prst="rect">
            <a:avLst/>
          </a:prstGeom>
        </p:spPr>
        <p:txBody>
          <a:bodyPr vert="horz" wrap="square" lIns="0" tIns="12700" rIns="0" bIns="0" rtlCol="0">
            <a:spAutoFit/>
          </a:bodyPr>
          <a:lstStyle/>
          <a:p>
            <a:pPr marL="12700">
              <a:lnSpc>
                <a:spcPct val="100000"/>
              </a:lnSpc>
              <a:spcBef>
                <a:spcPts val="100"/>
              </a:spcBef>
            </a:pPr>
            <a:r>
              <a:rPr lang="zh-CN" altLang="en-US" sz="2100" b="1" dirty="0">
                <a:solidFill>
                  <a:srgbClr val="FFFFFF"/>
                </a:solidFill>
                <a:latin typeface="华文细黑" panose="02010600040101010101" pitchFamily="2" charset="-122"/>
                <a:ea typeface="华文细黑" panose="02010600040101010101" pitchFamily="2" charset="-122"/>
                <a:cs typeface="Calibri"/>
              </a:rPr>
              <a:t>第二部分：</a:t>
            </a:r>
            <a:endParaRPr lang="en-US" sz="2100" b="1" dirty="0">
              <a:latin typeface="华文细黑" panose="02010600040101010101" pitchFamily="2" charset="-122"/>
              <a:ea typeface="华文细黑" panose="02010600040101010101" pitchFamily="2" charset="-122"/>
              <a:cs typeface="Calibri"/>
            </a:endParaRPr>
          </a:p>
          <a:p>
            <a:pPr>
              <a:lnSpc>
                <a:spcPct val="100000"/>
              </a:lnSpc>
              <a:spcBef>
                <a:spcPts val="60"/>
              </a:spcBef>
            </a:pPr>
            <a:endParaRPr lang="en-US" sz="2000" dirty="0">
              <a:latin typeface="Calibri"/>
              <a:cs typeface="Calibri"/>
            </a:endParaRPr>
          </a:p>
          <a:p>
            <a:pPr marL="413384" marR="364490" indent="-200660">
              <a:lnSpc>
                <a:spcPct val="89800"/>
              </a:lnSpc>
              <a:buClr>
                <a:srgbClr val="0090D0"/>
              </a:buClr>
              <a:buFont typeface="Arial"/>
              <a:buChar char="•"/>
              <a:tabLst>
                <a:tab pos="414020" algn="l"/>
              </a:tabLst>
            </a:pPr>
            <a:r>
              <a:rPr lang="zh-CN" altLang="en-US" sz="2100" spc="-5" dirty="0">
                <a:solidFill>
                  <a:srgbClr val="FFFFFF"/>
                </a:solidFill>
                <a:latin typeface="Calibri"/>
                <a:cs typeface="Calibri"/>
              </a:rPr>
              <a:t>差距分析：</a:t>
            </a:r>
            <a:r>
              <a:rPr sz="2100" spc="-5" dirty="0">
                <a:solidFill>
                  <a:srgbClr val="FFFFFF"/>
                </a:solidFill>
                <a:latin typeface="Calibri"/>
                <a:cs typeface="Calibri"/>
              </a:rPr>
              <a:t> </a:t>
            </a:r>
            <a:r>
              <a:rPr lang="zh-CN" altLang="en-US" sz="2100" spc="-5" dirty="0">
                <a:solidFill>
                  <a:srgbClr val="FFFFFF"/>
                </a:solidFill>
                <a:latin typeface="Calibri"/>
                <a:cs typeface="Calibri"/>
              </a:rPr>
              <a:t>开展专题小组讨论，审查准备基准</a:t>
            </a:r>
            <a:endParaRPr sz="2100" dirty="0">
              <a:latin typeface="Calibri"/>
              <a:cs typeface="Calibri"/>
            </a:endParaRPr>
          </a:p>
          <a:p>
            <a:pPr marL="413384" indent="-201295">
              <a:lnSpc>
                <a:spcPct val="100000"/>
              </a:lnSpc>
              <a:spcBef>
                <a:spcPts val="890"/>
              </a:spcBef>
              <a:buClr>
                <a:srgbClr val="0090D0"/>
              </a:buClr>
              <a:buFont typeface="Arial"/>
              <a:buChar char="•"/>
              <a:tabLst>
                <a:tab pos="414020" algn="l"/>
              </a:tabLst>
            </a:pPr>
            <a:r>
              <a:rPr lang="zh-CN" altLang="en-US" sz="2100" spc="-5" dirty="0">
                <a:solidFill>
                  <a:srgbClr val="FFFFFF"/>
                </a:solidFill>
                <a:latin typeface="Calibri"/>
                <a:cs typeface="Calibri"/>
              </a:rPr>
              <a:t>行动规划</a:t>
            </a:r>
            <a:endParaRPr lang="en-US" sz="2100" dirty="0">
              <a:latin typeface="Calibri"/>
              <a:cs typeface="Calibri"/>
            </a:endParaRPr>
          </a:p>
          <a:p>
            <a:pPr marL="413384" marR="5080" indent="-200660">
              <a:lnSpc>
                <a:spcPts val="2300"/>
              </a:lnSpc>
              <a:spcBef>
                <a:spcPts val="1030"/>
              </a:spcBef>
              <a:buClr>
                <a:srgbClr val="0090D0"/>
              </a:buClr>
              <a:buFont typeface="Arial"/>
              <a:buChar char="•"/>
              <a:tabLst>
                <a:tab pos="414020" algn="l"/>
              </a:tabLst>
            </a:pPr>
            <a:r>
              <a:rPr lang="zh-CN" altLang="en-US" sz="2100" spc="-10" dirty="0">
                <a:solidFill>
                  <a:srgbClr val="FFFFFF"/>
                </a:solidFill>
                <a:latin typeface="Calibri"/>
                <a:cs typeface="Calibri"/>
              </a:rPr>
              <a:t>参与者评价表</a:t>
            </a:r>
            <a:endParaRPr lang="en-US" sz="2100" dirty="0">
              <a:latin typeface="Calibri"/>
              <a:cs typeface="Calibri"/>
            </a:endParaRPr>
          </a:p>
        </p:txBody>
      </p:sp>
      <p:sp>
        <p:nvSpPr>
          <p:cNvPr id="23" name="object 23"/>
          <p:cNvSpPr/>
          <p:nvPr/>
        </p:nvSpPr>
        <p:spPr>
          <a:xfrm>
            <a:off x="475517" y="1808549"/>
            <a:ext cx="5724115" cy="3952101"/>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4"/>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zh-CN" altLang="en-US" sz="1100" b="1" spc="-25" dirty="0">
                <a:solidFill>
                  <a:srgbClr val="FFFFFF"/>
                </a:solidFill>
                <a:latin typeface="Arial"/>
                <a:cs typeface="Arial"/>
              </a:rPr>
              <a:t>第</a:t>
            </a:r>
            <a:fld id="{81D60167-4931-47E6-BA6A-407CBD079E47}" type="slidenum">
              <a:rPr sz="1100" b="1" smtClean="0">
                <a:solidFill>
                  <a:srgbClr val="FFFFFF"/>
                </a:solidFill>
                <a:latin typeface="Arial"/>
                <a:cs typeface="Arial"/>
              </a:rPr>
              <a:t>27</a:t>
            </a:fld>
            <a:r>
              <a:rPr lang="zh-CN" altLang="en-US" sz="1100" b="1" dirty="0">
                <a:solidFill>
                  <a:srgbClr val="FFFFFF"/>
                </a:solidFill>
                <a:latin typeface="Arial"/>
                <a:cs typeface="Arial"/>
              </a:rPr>
              <a:t>页</a:t>
            </a:r>
            <a:endParaRPr sz="1100" dirty="0">
              <a:latin typeface="Arial"/>
              <a:cs typeface="Arial"/>
            </a:endParaRPr>
          </a:p>
        </p:txBody>
      </p:sp>
      <p:sp>
        <p:nvSpPr>
          <p:cNvPr id="25" name="object 25"/>
          <p:cNvSpPr txBox="1"/>
          <p:nvPr/>
        </p:nvSpPr>
        <p:spPr>
          <a:xfrm>
            <a:off x="76573" y="7316241"/>
            <a:ext cx="1567180" cy="166712"/>
          </a:xfrm>
          <a:prstGeom prst="rect">
            <a:avLst/>
          </a:prstGeom>
        </p:spPr>
        <p:txBody>
          <a:bodyPr vert="horz" wrap="square" lIns="0" tIns="0" rIns="0" bIns="0" rtlCol="0">
            <a:spAutoFit/>
          </a:bodyPr>
          <a:lstStyle/>
          <a:p>
            <a:pPr marL="11139" defTabSz="802020">
              <a:lnSpc>
                <a:spcPts val="1250"/>
              </a:lnSpc>
              <a:defRPr/>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26" name="object 26"/>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Arial"/>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object 27"/>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2020</a:t>
            </a:r>
            <a:r>
              <a:rPr lang="zh-CN" altLang="en-US" sz="1100" b="1" spc="-25" dirty="0">
                <a:solidFill>
                  <a:srgbClr val="FFFFFF"/>
                </a:solidFill>
                <a:latin typeface="Arial"/>
                <a:cs typeface="Arial"/>
              </a:rPr>
              <a:t>年</a:t>
            </a:r>
            <a:r>
              <a:rPr lang="en-US" altLang="zh-CN" sz="1100" b="1" spc="-25" dirty="0">
                <a:solidFill>
                  <a:srgbClr val="FFFFFF"/>
                </a:solidFill>
                <a:latin typeface="Arial"/>
                <a:cs typeface="Arial"/>
              </a:rPr>
              <a:t>11</a:t>
            </a:r>
            <a:r>
              <a:rPr lang="zh-CN" altLang="en-US" sz="1100" b="1" spc="-25" dirty="0">
                <a:solidFill>
                  <a:srgbClr val="FFFFFF"/>
                </a:solidFill>
                <a:latin typeface="Arial"/>
                <a:cs typeface="Arial"/>
              </a:rPr>
              <a:t>月</a:t>
            </a:r>
            <a:r>
              <a:rPr lang="en-US" altLang="zh-CN" sz="1100" b="1" spc="-25" dirty="0">
                <a:solidFill>
                  <a:srgbClr val="FFFFFF"/>
                </a:solidFill>
                <a:latin typeface="Arial"/>
                <a:cs typeface="Arial"/>
              </a:rPr>
              <a:t>25</a:t>
            </a:r>
            <a:r>
              <a:rPr lang="zh-CN" altLang="en-US" sz="1100" b="1" spc="-25" dirty="0">
                <a:solidFill>
                  <a:srgbClr val="FFFFFF"/>
                </a:solidFill>
                <a:latin typeface="Arial"/>
                <a:cs typeface="Arial"/>
              </a:rPr>
              <a:t>日</a:t>
            </a:r>
            <a:endParaRPr sz="1100" dirty="0">
              <a:latin typeface="Arial"/>
              <a:cs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12740" y="0"/>
            <a:ext cx="6276959" cy="551433"/>
          </a:xfrm>
          <a:prstGeom prst="rect">
            <a:avLst/>
          </a:prstGeom>
        </p:spPr>
        <p:txBody>
          <a:bodyPr vert="horz" wrap="square" lIns="0" tIns="12700" rIns="0" bIns="0" rtlCol="0">
            <a:spAutoFit/>
          </a:bodyPr>
          <a:lstStyle/>
          <a:p>
            <a:pPr marL="12700">
              <a:lnSpc>
                <a:spcPct val="100000"/>
              </a:lnSpc>
              <a:spcBef>
                <a:spcPts val="100"/>
              </a:spcBef>
            </a:pPr>
            <a:r>
              <a:rPr sz="3500" dirty="0">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3500" spc="-75" dirty="0">
                <a:latin typeface="华文细黑" panose="02010600040101010101" pitchFamily="2" charset="-122"/>
                <a:ea typeface="华文细黑" panose="02010600040101010101" pitchFamily="2" charset="-122"/>
              </a:rPr>
              <a:t>战略防范和应对计划</a:t>
            </a:r>
            <a:endParaRPr sz="3500" dirty="0">
              <a:latin typeface="华文细黑" panose="02010600040101010101" pitchFamily="2" charset="-122"/>
              <a:ea typeface="华文细黑" panose="02010600040101010101" pitchFamily="2" charset="-122"/>
            </a:endParaRPr>
          </a:p>
        </p:txBody>
      </p:sp>
      <p:sp>
        <p:nvSpPr>
          <p:cNvPr id="19" name="object 19"/>
          <p:cNvSpPr txBox="1"/>
          <p:nvPr/>
        </p:nvSpPr>
        <p:spPr>
          <a:xfrm>
            <a:off x="813911" y="1686559"/>
            <a:ext cx="6419850" cy="4082913"/>
          </a:xfrm>
          <a:prstGeom prst="rect">
            <a:avLst/>
          </a:prstGeom>
        </p:spPr>
        <p:txBody>
          <a:bodyPr vert="horz" wrap="square" lIns="0" tIns="8890" rIns="0" bIns="0" rtlCol="0">
            <a:spAutoFit/>
          </a:bodyPr>
          <a:lstStyle/>
          <a:p>
            <a:pPr marL="212725" marR="5080" indent="-200660">
              <a:lnSpc>
                <a:spcPct val="125000"/>
              </a:lnSpc>
              <a:spcBef>
                <a:spcPts val="70"/>
              </a:spcBef>
              <a:buChar char="•"/>
              <a:tabLst>
                <a:tab pos="213360" algn="l"/>
              </a:tabLst>
            </a:pPr>
            <a:r>
              <a:rPr lang="en-US" altLang="zh-CN" sz="2100" b="1" u="heavy" dirty="0">
                <a:solidFill>
                  <a:srgbClr val="0563C1"/>
                </a:solidFill>
                <a:uFill>
                  <a:solidFill>
                    <a:srgbClr val="0563C1"/>
                  </a:solidFill>
                </a:uFill>
                <a:latin typeface="Arial"/>
                <a:cs typeface="Arial"/>
              </a:rPr>
              <a:t>《</a:t>
            </a:r>
            <a:r>
              <a:rPr sz="2100" u="heavy" dirty="0">
                <a:solidFill>
                  <a:srgbClr val="0563C1"/>
                </a:solidFill>
                <a:uFill>
                  <a:solidFill>
                    <a:srgbClr val="0563C1"/>
                  </a:solidFill>
                </a:uFill>
                <a:latin typeface="Times New Roman" panose="02020603050405020304" pitchFamily="18" charset="0"/>
                <a:cs typeface="Times New Roman" panose="02020603050405020304" pitchFamily="18" charset="0"/>
              </a:rPr>
              <a:t>COVID-19</a:t>
            </a:r>
            <a:r>
              <a:rPr lang="zh-CN" altLang="en-US" sz="2100" u="heavy" dirty="0">
                <a:solidFill>
                  <a:srgbClr val="0563C1"/>
                </a:solidFill>
                <a:uFill>
                  <a:solidFill>
                    <a:srgbClr val="0563C1"/>
                  </a:solidFill>
                </a:uFill>
                <a:latin typeface="Arial"/>
                <a:cs typeface="Arial"/>
              </a:rPr>
              <a:t>战略防范和应对计划</a:t>
            </a:r>
            <a:r>
              <a:rPr lang="en-US" altLang="zh-CN" sz="2100" b="1" u="heavy" dirty="0">
                <a:solidFill>
                  <a:srgbClr val="0563C1"/>
                </a:solidFill>
                <a:uFill>
                  <a:solidFill>
                    <a:srgbClr val="0563C1"/>
                  </a:solidFill>
                </a:uFill>
                <a:latin typeface="Arial"/>
                <a:cs typeface="Arial"/>
              </a:rPr>
              <a:t>》</a:t>
            </a:r>
            <a:r>
              <a:rPr lang="zh-CN" altLang="en-US" sz="2100" dirty="0">
                <a:latin typeface="Arial"/>
                <a:cs typeface="Arial"/>
              </a:rPr>
              <a:t>概述了国家一级为遏制病毒而采取的措施，并将在流行病学情况发生变化时进行更新，纳入进一步措施。</a:t>
            </a:r>
            <a:endParaRPr sz="2100" dirty="0">
              <a:latin typeface="Arial"/>
              <a:cs typeface="Arial"/>
            </a:endParaRPr>
          </a:p>
          <a:p>
            <a:pPr marL="213360" marR="911225" indent="-200660">
              <a:lnSpc>
                <a:spcPct val="125000"/>
              </a:lnSpc>
              <a:spcBef>
                <a:spcPts val="985"/>
              </a:spcBef>
              <a:buFont typeface="Arial"/>
              <a:buChar char="•"/>
              <a:tabLst>
                <a:tab pos="213995" algn="l"/>
              </a:tabLst>
            </a:pPr>
            <a:r>
              <a:rPr lang="zh-CN" altLang="en-US" sz="2100" b="1" dirty="0">
                <a:latin typeface="华文细黑" panose="02010600040101010101" pitchFamily="2" charset="-122"/>
                <a:ea typeface="华文细黑" panose="02010600040101010101" pitchFamily="2" charset="-122"/>
                <a:cs typeface="Arial"/>
              </a:rPr>
              <a:t>该计划有助于有针对性地提高特定能力。</a:t>
            </a:r>
            <a:endParaRPr sz="2100" dirty="0">
              <a:latin typeface="华文细黑" panose="02010600040101010101" pitchFamily="2" charset="-122"/>
              <a:ea typeface="华文细黑" panose="02010600040101010101" pitchFamily="2" charset="-122"/>
              <a:cs typeface="Arial"/>
            </a:endParaRPr>
          </a:p>
          <a:p>
            <a:pPr>
              <a:lnSpc>
                <a:spcPct val="100000"/>
              </a:lnSpc>
              <a:spcBef>
                <a:spcPts val="45"/>
              </a:spcBef>
              <a:buFont typeface="Arial"/>
              <a:buChar char="•"/>
            </a:pPr>
            <a:endParaRPr sz="3250" dirty="0">
              <a:latin typeface="Arial"/>
              <a:cs typeface="Arial"/>
            </a:endParaRPr>
          </a:p>
          <a:p>
            <a:pPr marL="213360" indent="-201295">
              <a:lnSpc>
                <a:spcPct val="125000"/>
              </a:lnSpc>
              <a:buChar char="•"/>
              <a:tabLst>
                <a:tab pos="213995" algn="l"/>
              </a:tabLst>
            </a:pPr>
            <a:r>
              <a:rPr lang="zh-CN" altLang="en-US" sz="2100" u="heavy" dirty="0">
                <a:uFill>
                  <a:solidFill>
                    <a:srgbClr val="000000"/>
                  </a:solidFill>
                </a:uFill>
                <a:latin typeface="Arial"/>
                <a:cs typeface="Arial"/>
              </a:rPr>
              <a:t>这些信息将帮助国家主管部门</a:t>
            </a:r>
            <a:endParaRPr sz="2100" dirty="0">
              <a:latin typeface="Arial"/>
              <a:cs typeface="Arial"/>
            </a:endParaRPr>
          </a:p>
          <a:p>
            <a:pPr marL="313690" indent="-301625">
              <a:lnSpc>
                <a:spcPct val="125000"/>
              </a:lnSpc>
              <a:spcBef>
                <a:spcPts val="600"/>
              </a:spcBef>
              <a:buChar char="•"/>
              <a:tabLst>
                <a:tab pos="313690" algn="l"/>
                <a:tab pos="314325" algn="l"/>
              </a:tabLst>
            </a:pPr>
            <a:r>
              <a:rPr lang="zh-CN" altLang="en-US" sz="2100" dirty="0">
                <a:latin typeface="Arial"/>
                <a:cs typeface="Arial"/>
              </a:rPr>
              <a:t>确定主要差距</a:t>
            </a:r>
            <a:endParaRPr sz="2100" dirty="0">
              <a:latin typeface="Arial"/>
              <a:cs typeface="Arial"/>
            </a:endParaRPr>
          </a:p>
          <a:p>
            <a:pPr marL="313690" indent="-301625">
              <a:lnSpc>
                <a:spcPct val="125000"/>
              </a:lnSpc>
              <a:spcBef>
                <a:spcPts val="670"/>
              </a:spcBef>
              <a:buChar char="•"/>
              <a:tabLst>
                <a:tab pos="313690" algn="l"/>
                <a:tab pos="314325" algn="l"/>
              </a:tabLst>
            </a:pPr>
            <a:r>
              <a:rPr lang="zh-CN" altLang="en-US" sz="2100" dirty="0">
                <a:latin typeface="Arial"/>
                <a:cs typeface="Arial"/>
              </a:rPr>
              <a:t>进行风险评估</a:t>
            </a:r>
            <a:endParaRPr sz="2100" dirty="0">
              <a:latin typeface="Arial"/>
              <a:cs typeface="Arial"/>
            </a:endParaRPr>
          </a:p>
          <a:p>
            <a:pPr marL="313690" indent="-301625">
              <a:lnSpc>
                <a:spcPct val="125000"/>
              </a:lnSpc>
              <a:spcBef>
                <a:spcPts val="675"/>
              </a:spcBef>
              <a:buChar char="•"/>
              <a:tabLst>
                <a:tab pos="313690" algn="l"/>
                <a:tab pos="314325" algn="l"/>
              </a:tabLst>
            </a:pPr>
            <a:r>
              <a:rPr lang="zh-CN" altLang="en-US" sz="2100" dirty="0">
                <a:latin typeface="Arial"/>
                <a:cs typeface="Arial"/>
              </a:rPr>
              <a:t>规划应对和控制行动。</a:t>
            </a:r>
            <a:endParaRPr sz="2100" dirty="0">
              <a:latin typeface="Arial"/>
              <a:cs typeface="Arial"/>
            </a:endParaRPr>
          </a:p>
        </p:txBody>
      </p:sp>
      <p:sp>
        <p:nvSpPr>
          <p:cNvPr id="20" name="object 20"/>
          <p:cNvSpPr/>
          <p:nvPr/>
        </p:nvSpPr>
        <p:spPr>
          <a:xfrm>
            <a:off x="7332616" y="1401762"/>
            <a:ext cx="3209226" cy="5001387"/>
          </a:xfrm>
          <a:prstGeom prst="rect">
            <a:avLst/>
          </a:prstGeom>
          <a:blipFill>
            <a:blip r:embed="rId10" cstate="print"/>
            <a:stretch>
              <a:fillRect/>
            </a:stretch>
          </a:blipFill>
        </p:spPr>
        <p:txBody>
          <a:bodyPr wrap="square" lIns="0" tIns="0" rIns="0" bIns="0" rtlCol="0"/>
          <a:lstStyle/>
          <a:p>
            <a:endParaRPr/>
          </a:p>
        </p:txBody>
      </p:sp>
      <p:sp>
        <p:nvSpPr>
          <p:cNvPr id="21" name="object 21"/>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zh-CN" altLang="en-US" sz="1100" b="1" spc="-25" dirty="0">
                <a:solidFill>
                  <a:srgbClr val="FFFFFF"/>
                </a:solidFill>
                <a:latin typeface="Arial"/>
                <a:cs typeface="Arial"/>
              </a:rPr>
              <a:t>第</a:t>
            </a:r>
            <a:fld id="{81D60167-4931-47E6-BA6A-407CBD079E47}" type="slidenum">
              <a:rPr sz="1100" b="1" smtClean="0">
                <a:solidFill>
                  <a:srgbClr val="FFFFFF"/>
                </a:solidFill>
                <a:latin typeface="Arial"/>
                <a:cs typeface="Arial"/>
              </a:rPr>
              <a:t>28</a:t>
            </a:fld>
            <a:r>
              <a:rPr lang="zh-CN" altLang="en-US" sz="1100" b="1" dirty="0">
                <a:solidFill>
                  <a:srgbClr val="FFFFFF"/>
                </a:solidFill>
                <a:latin typeface="Arial"/>
                <a:cs typeface="Arial"/>
              </a:rPr>
              <a:t>页</a:t>
            </a:r>
            <a:endParaRPr sz="1100" dirty="0">
              <a:latin typeface="Arial"/>
              <a:cs typeface="Arial"/>
            </a:endParaRPr>
          </a:p>
        </p:txBody>
      </p:sp>
      <p:sp>
        <p:nvSpPr>
          <p:cNvPr id="22" name="object 22"/>
          <p:cNvSpPr txBox="1"/>
          <p:nvPr/>
        </p:nvSpPr>
        <p:spPr>
          <a:xfrm>
            <a:off x="76573" y="7316241"/>
            <a:ext cx="1567180" cy="166712"/>
          </a:xfrm>
          <a:prstGeom prst="rect">
            <a:avLst/>
          </a:prstGeom>
        </p:spPr>
        <p:txBody>
          <a:bodyPr vert="horz" wrap="square" lIns="0" tIns="0" rIns="0" bIns="0" rtlCol="0">
            <a:spAutoFit/>
          </a:bodyPr>
          <a:lstStyle/>
          <a:p>
            <a:pPr marL="11139" defTabSz="802020">
              <a:lnSpc>
                <a:spcPts val="1250"/>
              </a:lnSpc>
              <a:defRPr/>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23" name="object 23"/>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Arial"/>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4" name="object 24"/>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2020</a:t>
            </a:r>
            <a:r>
              <a:rPr lang="zh-CN" altLang="en-US" sz="1100" b="1" spc="-25" dirty="0">
                <a:solidFill>
                  <a:srgbClr val="FFFFFF"/>
                </a:solidFill>
                <a:latin typeface="Arial"/>
                <a:cs typeface="Arial"/>
              </a:rPr>
              <a:t>年</a:t>
            </a:r>
            <a:r>
              <a:rPr lang="en-US" altLang="zh-CN" sz="1100" b="1" spc="-25" dirty="0">
                <a:solidFill>
                  <a:srgbClr val="FFFFFF"/>
                </a:solidFill>
                <a:latin typeface="Arial"/>
                <a:cs typeface="Arial"/>
              </a:rPr>
              <a:t>11</a:t>
            </a:r>
            <a:r>
              <a:rPr lang="zh-CN" altLang="en-US" sz="1100" b="1" spc="-25" dirty="0">
                <a:solidFill>
                  <a:srgbClr val="FFFFFF"/>
                </a:solidFill>
                <a:latin typeface="Arial"/>
                <a:cs typeface="Arial"/>
              </a:rPr>
              <a:t>月</a:t>
            </a:r>
            <a:r>
              <a:rPr lang="en-US" altLang="zh-CN" sz="1100" b="1" spc="-25" dirty="0">
                <a:solidFill>
                  <a:srgbClr val="FFFFFF"/>
                </a:solidFill>
                <a:latin typeface="Arial"/>
                <a:cs typeface="Arial"/>
              </a:rPr>
              <a:t>25</a:t>
            </a:r>
            <a:r>
              <a:rPr lang="zh-CN" altLang="en-US" sz="1100" b="1" spc="-25" dirty="0">
                <a:solidFill>
                  <a:srgbClr val="FFFFFF"/>
                </a:solidFill>
                <a:latin typeface="Arial"/>
                <a:cs typeface="Arial"/>
              </a:rPr>
              <a:t>日</a:t>
            </a:r>
            <a:endParaRPr sz="1100" dirty="0">
              <a:latin typeface="Arial"/>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15"/>
          <p:cNvSpPr txBox="1"/>
          <p:nvPr/>
        </p:nvSpPr>
        <p:spPr>
          <a:xfrm>
            <a:off x="5141668" y="1588234"/>
            <a:ext cx="5068570" cy="3740383"/>
          </a:xfrm>
          <a:prstGeom prst="rect">
            <a:avLst/>
          </a:prstGeom>
        </p:spPr>
        <p:txBody>
          <a:bodyPr vert="horz" wrap="square" lIns="0" tIns="12700" rIns="0" bIns="0" rtlCol="0">
            <a:spAutoFit/>
          </a:bodyPr>
          <a:lstStyle/>
          <a:p>
            <a:pPr marR="5080" algn="r">
              <a:lnSpc>
                <a:spcPct val="100000"/>
              </a:lnSpc>
              <a:spcBef>
                <a:spcPts val="100"/>
              </a:spcBef>
            </a:pPr>
            <a:r>
              <a:rPr sz="2100" b="1" dirty="0">
                <a:solidFill>
                  <a:srgbClr val="0070C0"/>
                </a:solidFill>
                <a:latin typeface="Times New Roman" panose="02020603050405020304" pitchFamily="18" charset="0"/>
                <a:cs typeface="Times New Roman" panose="02020603050405020304" pitchFamily="18" charset="0"/>
              </a:rPr>
              <a:t>75</a:t>
            </a:r>
            <a:r>
              <a:rPr lang="zh-CN" altLang="en-US" sz="2100" b="1" spc="-75" dirty="0">
                <a:solidFill>
                  <a:srgbClr val="0070C0"/>
                </a:solidFill>
                <a:latin typeface="华文细黑" panose="02010600040101010101" pitchFamily="2" charset="-122"/>
                <a:ea typeface="华文细黑" panose="02010600040101010101" pitchFamily="2" charset="-122"/>
                <a:cs typeface="Arial"/>
              </a:rPr>
              <a:t>分钟</a:t>
            </a:r>
            <a:endParaRPr sz="2100" dirty="0">
              <a:latin typeface="华文细黑" panose="02010600040101010101" pitchFamily="2" charset="-122"/>
              <a:ea typeface="华文细黑" panose="02010600040101010101" pitchFamily="2" charset="-122"/>
              <a:cs typeface="Arial"/>
            </a:endParaRPr>
          </a:p>
          <a:p>
            <a:pPr marL="313055" marR="901700" indent="-300990">
              <a:lnSpc>
                <a:spcPct val="125000"/>
              </a:lnSpc>
              <a:spcBef>
                <a:spcPts val="2065"/>
              </a:spcBef>
              <a:buAutoNum type="arabicPeriod"/>
              <a:tabLst>
                <a:tab pos="313055" algn="l"/>
                <a:tab pos="313690" algn="l"/>
              </a:tabLst>
            </a:pPr>
            <a:r>
              <a:rPr lang="zh-CN" altLang="en-US" sz="1600" spc="-15" dirty="0">
                <a:latin typeface="Arial"/>
                <a:cs typeface="Arial"/>
              </a:rPr>
              <a:t>分组行动，将一张纸分成三部分。</a:t>
            </a:r>
            <a:endParaRPr sz="1600" dirty="0">
              <a:latin typeface="Arial"/>
              <a:cs typeface="Arial"/>
            </a:endParaRPr>
          </a:p>
          <a:p>
            <a:pPr marL="313055" marR="466090" indent="-300990">
              <a:lnSpc>
                <a:spcPct val="125000"/>
              </a:lnSpc>
              <a:spcBef>
                <a:spcPts val="1100"/>
              </a:spcBef>
              <a:buAutoNum type="arabicPeriod"/>
              <a:tabLst>
                <a:tab pos="313055" algn="l"/>
                <a:tab pos="313690" algn="l"/>
              </a:tabLst>
            </a:pPr>
            <a:r>
              <a:rPr lang="zh-CN" altLang="en-US" sz="1600" spc="-15" dirty="0">
                <a:latin typeface="Arial"/>
                <a:cs typeface="Arial"/>
              </a:rPr>
              <a:t>审查本组桌面演习得出的计划和笔记</a:t>
            </a:r>
            <a:endParaRPr sz="1600" dirty="0">
              <a:latin typeface="Arial"/>
              <a:cs typeface="Arial"/>
            </a:endParaRPr>
          </a:p>
          <a:p>
            <a:pPr marL="313055" marR="887730" indent="-300990">
              <a:lnSpc>
                <a:spcPct val="125000"/>
              </a:lnSpc>
              <a:spcBef>
                <a:spcPts val="1095"/>
              </a:spcBef>
              <a:buAutoNum type="arabicPeriod"/>
              <a:tabLst>
                <a:tab pos="313055" algn="l"/>
                <a:tab pos="313690" algn="l"/>
              </a:tabLst>
            </a:pPr>
            <a:r>
              <a:rPr lang="zh-CN" altLang="en-US" sz="1600" spc="-15" dirty="0">
                <a:latin typeface="Arial"/>
                <a:cs typeface="Arial"/>
              </a:rPr>
              <a:t>讨论各个部分并写下你的观点，回答以下问题：</a:t>
            </a:r>
            <a:endParaRPr sz="1600" dirty="0">
              <a:latin typeface="Arial"/>
              <a:cs typeface="Arial"/>
            </a:endParaRPr>
          </a:p>
          <a:p>
            <a:pPr marL="715010" lvl="1" indent="-300990">
              <a:lnSpc>
                <a:spcPct val="125000"/>
              </a:lnSpc>
              <a:spcBef>
                <a:spcPts val="1015"/>
              </a:spcBef>
              <a:buChar char="•"/>
              <a:tabLst>
                <a:tab pos="714375" algn="l"/>
                <a:tab pos="715010" algn="l"/>
              </a:tabLst>
            </a:pPr>
            <a:r>
              <a:rPr lang="zh-CN" altLang="en-US" sz="1600" spc="-20" dirty="0">
                <a:latin typeface="Arial"/>
                <a:cs typeface="Arial"/>
              </a:rPr>
              <a:t>哪些取得了很好的效果？（成就）</a:t>
            </a:r>
            <a:endParaRPr sz="1600" dirty="0">
              <a:latin typeface="Arial"/>
              <a:cs typeface="Arial"/>
            </a:endParaRPr>
          </a:p>
          <a:p>
            <a:pPr marL="715010" lvl="1" indent="-300990">
              <a:lnSpc>
                <a:spcPct val="125000"/>
              </a:lnSpc>
              <a:spcBef>
                <a:spcPts val="1080"/>
              </a:spcBef>
              <a:buChar char="•"/>
              <a:tabLst>
                <a:tab pos="714375" algn="l"/>
                <a:tab pos="715010" algn="l"/>
              </a:tabLst>
            </a:pPr>
            <a:r>
              <a:rPr lang="zh-CN" altLang="en-US" sz="1600" spc="-20" dirty="0">
                <a:latin typeface="Arial"/>
                <a:cs typeface="Arial"/>
              </a:rPr>
              <a:t>哪些具有挑战性？（挑战）</a:t>
            </a:r>
            <a:endParaRPr sz="1600" dirty="0">
              <a:latin typeface="Arial"/>
              <a:cs typeface="Arial"/>
            </a:endParaRPr>
          </a:p>
          <a:p>
            <a:pPr marL="715010" marR="1020444" lvl="1" indent="-300990">
              <a:lnSpc>
                <a:spcPct val="125000"/>
              </a:lnSpc>
              <a:spcBef>
                <a:spcPts val="1160"/>
              </a:spcBef>
              <a:buChar char="•"/>
              <a:tabLst>
                <a:tab pos="714375" algn="l"/>
                <a:tab pos="715010" algn="l"/>
              </a:tabLst>
            </a:pPr>
            <a:r>
              <a:rPr lang="zh-CN" altLang="en-US" sz="1600" spc="-10" dirty="0">
                <a:latin typeface="Arial"/>
                <a:cs typeface="Arial"/>
              </a:rPr>
              <a:t>有何建议？（排列优先次序，确定前</a:t>
            </a:r>
            <a:r>
              <a:rPr lang="en-US" altLang="zh-CN" sz="1600" spc="-10" dirty="0">
                <a:latin typeface="Arial"/>
                <a:cs typeface="Arial"/>
              </a:rPr>
              <a:t>3</a:t>
            </a:r>
            <a:r>
              <a:rPr lang="zh-CN" altLang="en-US" sz="1600" spc="-10" dirty="0">
                <a:latin typeface="Arial"/>
                <a:cs typeface="Arial"/>
              </a:rPr>
              <a:t>项建议）</a:t>
            </a:r>
            <a:endParaRPr sz="1600" dirty="0">
              <a:latin typeface="Arial"/>
              <a:cs typeface="Arial"/>
            </a:endParaRPr>
          </a:p>
        </p:txBody>
      </p:sp>
      <p:sp>
        <p:nvSpPr>
          <p:cNvPr id="2" name="object 2"/>
          <p:cNvSpPr txBox="1">
            <a:spLocks noGrp="1"/>
          </p:cNvSpPr>
          <p:nvPr>
            <p:ph type="title"/>
          </p:nvPr>
        </p:nvSpPr>
        <p:spPr>
          <a:xfrm>
            <a:off x="212741" y="0"/>
            <a:ext cx="6057265" cy="558800"/>
          </a:xfrm>
          <a:prstGeom prst="rect">
            <a:avLst/>
          </a:prstGeom>
        </p:spPr>
        <p:txBody>
          <a:bodyPr vert="horz" wrap="square" lIns="0" tIns="12700" rIns="0" bIns="0" rtlCol="0">
            <a:spAutoFit/>
          </a:bodyPr>
          <a:lstStyle/>
          <a:p>
            <a:pPr marL="12700">
              <a:lnSpc>
                <a:spcPct val="100000"/>
              </a:lnSpc>
              <a:spcBef>
                <a:spcPts val="100"/>
              </a:spcBef>
            </a:pPr>
            <a:r>
              <a:rPr lang="zh-CN" altLang="en-US" sz="3500" spc="-5" dirty="0">
                <a:latin typeface="华文细黑" panose="02010600040101010101" pitchFamily="2" charset="-122"/>
                <a:ea typeface="华文细黑" panose="02010600040101010101" pitchFamily="2" charset="-122"/>
              </a:rPr>
              <a:t>优势和差距分析</a:t>
            </a:r>
            <a:endParaRPr sz="3500" dirty="0">
              <a:latin typeface="华文细黑" panose="02010600040101010101" pitchFamily="2" charset="-122"/>
              <a:ea typeface="华文细黑" panose="02010600040101010101" pitchFamily="2" charset="-122"/>
            </a:endParaRPr>
          </a:p>
        </p:txBody>
      </p:sp>
      <p:grpSp>
        <p:nvGrpSpPr>
          <p:cNvPr id="3" name="object 3"/>
          <p:cNvGrpSpPr/>
          <p:nvPr/>
        </p:nvGrpSpPr>
        <p:grpSpPr>
          <a:xfrm>
            <a:off x="612277" y="1579879"/>
            <a:ext cx="4251325" cy="4861560"/>
            <a:chOff x="327806" y="1563358"/>
            <a:chExt cx="4251325" cy="4861560"/>
          </a:xfrm>
        </p:grpSpPr>
        <p:sp>
          <p:nvSpPr>
            <p:cNvPr id="4" name="object 4"/>
            <p:cNvSpPr/>
            <p:nvPr/>
          </p:nvSpPr>
          <p:spPr>
            <a:xfrm>
              <a:off x="340506" y="5738261"/>
              <a:ext cx="4225925" cy="673735"/>
            </a:xfrm>
            <a:custGeom>
              <a:avLst/>
              <a:gdLst/>
              <a:ahLst/>
              <a:cxnLst/>
              <a:rect l="l" t="t" r="r" b="b"/>
              <a:pathLst>
                <a:path w="4225925" h="673735">
                  <a:moveTo>
                    <a:pt x="4225489" y="0"/>
                  </a:moveTo>
                  <a:lnTo>
                    <a:pt x="0" y="0"/>
                  </a:lnTo>
                  <a:lnTo>
                    <a:pt x="0" y="673414"/>
                  </a:lnTo>
                  <a:lnTo>
                    <a:pt x="4225489" y="673414"/>
                  </a:lnTo>
                  <a:lnTo>
                    <a:pt x="4225489" y="0"/>
                  </a:lnTo>
                  <a:close/>
                </a:path>
              </a:pathLst>
            </a:custGeom>
            <a:solidFill>
              <a:srgbClr val="004767"/>
            </a:solidFill>
          </p:spPr>
          <p:txBody>
            <a:bodyPr wrap="square" lIns="0" tIns="0" rIns="0" bIns="0" rtlCol="0"/>
            <a:lstStyle/>
            <a:p>
              <a:endParaRPr/>
            </a:p>
          </p:txBody>
        </p:sp>
        <p:sp>
          <p:nvSpPr>
            <p:cNvPr id="5" name="object 5"/>
            <p:cNvSpPr/>
            <p:nvPr/>
          </p:nvSpPr>
          <p:spPr>
            <a:xfrm>
              <a:off x="340506" y="5738261"/>
              <a:ext cx="4225925" cy="673735"/>
            </a:xfrm>
            <a:custGeom>
              <a:avLst/>
              <a:gdLst/>
              <a:ahLst/>
              <a:cxnLst/>
              <a:rect l="l" t="t" r="r" b="b"/>
              <a:pathLst>
                <a:path w="4225925" h="673735">
                  <a:moveTo>
                    <a:pt x="0" y="0"/>
                  </a:moveTo>
                  <a:lnTo>
                    <a:pt x="4225489" y="0"/>
                  </a:lnTo>
                  <a:lnTo>
                    <a:pt x="4225489" y="673415"/>
                  </a:lnTo>
                  <a:lnTo>
                    <a:pt x="0" y="673415"/>
                  </a:lnTo>
                  <a:lnTo>
                    <a:pt x="0" y="0"/>
                  </a:lnTo>
                  <a:close/>
                </a:path>
              </a:pathLst>
            </a:custGeom>
            <a:ln w="25400">
              <a:solidFill>
                <a:srgbClr val="005D85"/>
              </a:solidFill>
            </a:ln>
          </p:spPr>
          <p:txBody>
            <a:bodyPr wrap="square" lIns="0" tIns="0" rIns="0" bIns="0" rtlCol="0"/>
            <a:lstStyle/>
            <a:p>
              <a:endParaRPr/>
            </a:p>
          </p:txBody>
        </p:sp>
        <p:sp>
          <p:nvSpPr>
            <p:cNvPr id="6" name="object 6"/>
            <p:cNvSpPr/>
            <p:nvPr/>
          </p:nvSpPr>
          <p:spPr>
            <a:xfrm>
              <a:off x="340506" y="4054458"/>
              <a:ext cx="4225925" cy="1771014"/>
            </a:xfrm>
            <a:custGeom>
              <a:avLst/>
              <a:gdLst/>
              <a:ahLst/>
              <a:cxnLst/>
              <a:rect l="l" t="t" r="r" b="b"/>
              <a:pathLst>
                <a:path w="4225925" h="1771014">
                  <a:moveTo>
                    <a:pt x="4225488" y="0"/>
                  </a:moveTo>
                  <a:lnTo>
                    <a:pt x="0" y="0"/>
                  </a:lnTo>
                  <a:lnTo>
                    <a:pt x="0" y="1416705"/>
                  </a:lnTo>
                  <a:lnTo>
                    <a:pt x="2112744" y="1770881"/>
                  </a:lnTo>
                  <a:lnTo>
                    <a:pt x="4225488" y="1416705"/>
                  </a:lnTo>
                  <a:lnTo>
                    <a:pt x="4225488" y="0"/>
                  </a:lnTo>
                  <a:close/>
                </a:path>
              </a:pathLst>
            </a:custGeom>
            <a:solidFill>
              <a:srgbClr val="9B9B9B"/>
            </a:solidFill>
          </p:spPr>
          <p:txBody>
            <a:bodyPr wrap="square" lIns="0" tIns="0" rIns="0" bIns="0" rtlCol="0"/>
            <a:lstStyle/>
            <a:p>
              <a:endParaRPr/>
            </a:p>
          </p:txBody>
        </p:sp>
        <p:sp>
          <p:nvSpPr>
            <p:cNvPr id="7" name="object 7"/>
            <p:cNvSpPr/>
            <p:nvPr/>
          </p:nvSpPr>
          <p:spPr>
            <a:xfrm>
              <a:off x="340506" y="4054458"/>
              <a:ext cx="4225925" cy="1771014"/>
            </a:xfrm>
            <a:custGeom>
              <a:avLst/>
              <a:gdLst/>
              <a:ahLst/>
              <a:cxnLst/>
              <a:rect l="l" t="t" r="r" b="b"/>
              <a:pathLst>
                <a:path w="4225925" h="1771014">
                  <a:moveTo>
                    <a:pt x="0" y="0"/>
                  </a:moveTo>
                  <a:lnTo>
                    <a:pt x="4225489" y="0"/>
                  </a:lnTo>
                  <a:lnTo>
                    <a:pt x="4225489" y="1416706"/>
                  </a:lnTo>
                  <a:lnTo>
                    <a:pt x="2112744" y="1770882"/>
                  </a:lnTo>
                  <a:lnTo>
                    <a:pt x="0" y="1416706"/>
                  </a:lnTo>
                  <a:lnTo>
                    <a:pt x="0" y="0"/>
                  </a:lnTo>
                  <a:close/>
                </a:path>
              </a:pathLst>
            </a:custGeom>
            <a:ln w="25400">
              <a:solidFill>
                <a:srgbClr val="005D85"/>
              </a:solidFill>
            </a:ln>
          </p:spPr>
          <p:txBody>
            <a:bodyPr wrap="square" lIns="0" tIns="0" rIns="0" bIns="0" rtlCol="0"/>
            <a:lstStyle/>
            <a:p>
              <a:endParaRPr/>
            </a:p>
          </p:txBody>
        </p:sp>
        <p:sp>
          <p:nvSpPr>
            <p:cNvPr id="8" name="object 8"/>
            <p:cNvSpPr/>
            <p:nvPr/>
          </p:nvSpPr>
          <p:spPr>
            <a:xfrm>
              <a:off x="340506" y="2828684"/>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BDBDBD"/>
            </a:solidFill>
          </p:spPr>
          <p:txBody>
            <a:bodyPr wrap="square" lIns="0" tIns="0" rIns="0" bIns="0" rtlCol="0"/>
            <a:lstStyle/>
            <a:p>
              <a:endParaRPr/>
            </a:p>
          </p:txBody>
        </p:sp>
        <p:sp>
          <p:nvSpPr>
            <p:cNvPr id="9" name="object 9"/>
            <p:cNvSpPr/>
            <p:nvPr/>
          </p:nvSpPr>
          <p:spPr>
            <a:xfrm>
              <a:off x="340506" y="2828684"/>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a:p>
          </p:txBody>
        </p:sp>
        <p:sp>
          <p:nvSpPr>
            <p:cNvPr id="10" name="object 10"/>
            <p:cNvSpPr/>
            <p:nvPr/>
          </p:nvSpPr>
          <p:spPr>
            <a:xfrm>
              <a:off x="340506" y="1576058"/>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E7E6E6"/>
            </a:solidFill>
          </p:spPr>
          <p:txBody>
            <a:bodyPr wrap="square" lIns="0" tIns="0" rIns="0" bIns="0" rtlCol="0"/>
            <a:lstStyle/>
            <a:p>
              <a:endParaRPr/>
            </a:p>
          </p:txBody>
        </p:sp>
        <p:sp>
          <p:nvSpPr>
            <p:cNvPr id="11" name="object 11"/>
            <p:cNvSpPr/>
            <p:nvPr/>
          </p:nvSpPr>
          <p:spPr>
            <a:xfrm>
              <a:off x="340506" y="1576058"/>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a:p>
          </p:txBody>
        </p:sp>
      </p:grpSp>
      <p:sp>
        <p:nvSpPr>
          <p:cNvPr id="12" name="object 12"/>
          <p:cNvSpPr txBox="1">
            <a:spLocks noGrp="1"/>
          </p:cNvSpPr>
          <p:nvPr>
            <p:ph sz="half" idx="2"/>
          </p:nvPr>
        </p:nvSpPr>
        <p:spPr>
          <a:xfrm>
            <a:off x="755151" y="1858898"/>
            <a:ext cx="3965575" cy="4450001"/>
          </a:xfrm>
          <a:prstGeom prst="rect">
            <a:avLst/>
          </a:prstGeom>
        </p:spPr>
        <p:txBody>
          <a:bodyPr vert="horz" wrap="square" lIns="0" tIns="12700" rIns="0" bIns="0" rtlCol="0">
            <a:spAutoFit/>
          </a:bodyPr>
          <a:lstStyle/>
          <a:p>
            <a:pPr algn="ctr">
              <a:lnSpc>
                <a:spcPct val="100000"/>
              </a:lnSpc>
              <a:spcBef>
                <a:spcPts val="100"/>
              </a:spcBef>
            </a:pPr>
            <a:r>
              <a:rPr lang="zh-CN" altLang="en-US" dirty="0"/>
              <a:t>审查优势和差距</a:t>
            </a:r>
            <a:endParaRPr sz="3100" dirty="0"/>
          </a:p>
          <a:p>
            <a:pPr>
              <a:lnSpc>
                <a:spcPct val="100000"/>
              </a:lnSpc>
              <a:spcBef>
                <a:spcPts val="5"/>
              </a:spcBef>
            </a:pPr>
            <a:endParaRPr lang="en-US" sz="2550" dirty="0"/>
          </a:p>
          <a:p>
            <a:pPr>
              <a:lnSpc>
                <a:spcPct val="100000"/>
              </a:lnSpc>
              <a:spcBef>
                <a:spcPts val="5"/>
              </a:spcBef>
            </a:pPr>
            <a:endParaRPr sz="2550" dirty="0"/>
          </a:p>
          <a:p>
            <a:pPr algn="ctr">
              <a:lnSpc>
                <a:spcPct val="100000"/>
              </a:lnSpc>
            </a:pPr>
            <a:r>
              <a:rPr lang="zh-CN" altLang="en-US" dirty="0"/>
              <a:t>核对假设情况</a:t>
            </a:r>
            <a:endParaRPr lang="en-US" altLang="zh-CN" dirty="0"/>
          </a:p>
          <a:p>
            <a:pPr algn="ctr">
              <a:lnSpc>
                <a:spcPct val="100000"/>
              </a:lnSpc>
            </a:pPr>
            <a:endParaRPr sz="3800" dirty="0"/>
          </a:p>
          <a:p>
            <a:pPr marL="151130" marR="143510" indent="-1270" algn="ctr">
              <a:lnSpc>
                <a:spcPct val="101099"/>
              </a:lnSpc>
            </a:pPr>
            <a:endParaRPr lang="en-US" altLang="zh-CN" dirty="0"/>
          </a:p>
          <a:p>
            <a:pPr marL="151130" marR="143510" indent="-1270" algn="ctr">
              <a:lnSpc>
                <a:spcPct val="101099"/>
              </a:lnSpc>
            </a:pPr>
            <a:r>
              <a:rPr lang="zh-CN" altLang="en-US" dirty="0"/>
              <a:t>为改进系统、计划和</a:t>
            </a:r>
            <a:br>
              <a:rPr lang="en-US" altLang="zh-CN" dirty="0"/>
            </a:br>
            <a:r>
              <a:rPr lang="zh-CN" altLang="en-US" dirty="0"/>
              <a:t>程序提出意见建议</a:t>
            </a:r>
            <a:endParaRPr dirty="0"/>
          </a:p>
          <a:p>
            <a:pPr>
              <a:lnSpc>
                <a:spcPct val="100000"/>
              </a:lnSpc>
              <a:spcBef>
                <a:spcPts val="20"/>
              </a:spcBef>
            </a:pPr>
            <a:endParaRPr sz="3050" dirty="0"/>
          </a:p>
          <a:p>
            <a:pPr algn="ctr">
              <a:lnSpc>
                <a:spcPct val="100000"/>
              </a:lnSpc>
            </a:pPr>
            <a:r>
              <a:rPr lang="zh-CN" altLang="en-US" b="1" dirty="0">
                <a:solidFill>
                  <a:srgbClr val="FFFFFF"/>
                </a:solidFill>
                <a:latin typeface="华文细黑" panose="02010600040101010101" pitchFamily="2" charset="-122"/>
                <a:ea typeface="华文细黑" panose="02010600040101010101" pitchFamily="2" charset="-122"/>
              </a:rPr>
              <a:t>行动计划</a:t>
            </a:r>
            <a:endParaRPr b="1" dirty="0">
              <a:solidFill>
                <a:srgbClr val="FFFFFF"/>
              </a:solidFill>
              <a:latin typeface="华文细黑" panose="02010600040101010101" pitchFamily="2" charset="-122"/>
              <a:ea typeface="华文细黑" panose="02010600040101010101" pitchFamily="2" charset="-122"/>
            </a:endParaRPr>
          </a:p>
        </p:txBody>
      </p:sp>
      <p:sp>
        <p:nvSpPr>
          <p:cNvPr id="13" name="object 13"/>
          <p:cNvSpPr txBox="1">
            <a:spLocks noChangeAspect="1"/>
          </p:cNvSpPr>
          <p:nvPr/>
        </p:nvSpPr>
        <p:spPr>
          <a:xfrm>
            <a:off x="5201996" y="1759203"/>
            <a:ext cx="1012076" cy="320601"/>
          </a:xfrm>
          <a:prstGeom prst="rect">
            <a:avLst/>
          </a:prstGeom>
        </p:spPr>
        <p:txBody>
          <a:bodyPr vert="horz" wrap="square" lIns="0" tIns="12700" rIns="0" bIns="0" rtlCol="0">
            <a:spAutoFit/>
          </a:bodyPr>
          <a:lstStyle/>
          <a:p>
            <a:pPr marL="12700">
              <a:lnSpc>
                <a:spcPct val="100000"/>
              </a:lnSpc>
              <a:spcBef>
                <a:spcPts val="100"/>
              </a:spcBef>
            </a:pPr>
            <a:r>
              <a:rPr lang="zh-CN" altLang="en-US" sz="2000" b="1" u="heavy" spc="-40" dirty="0">
                <a:uFill>
                  <a:solidFill>
                    <a:srgbClr val="000000"/>
                  </a:solidFill>
                </a:uFill>
                <a:latin typeface="华文细黑" panose="02010600040101010101" pitchFamily="2" charset="-122"/>
                <a:ea typeface="华文细黑" panose="02010600040101010101" pitchFamily="2" charset="-122"/>
                <a:cs typeface="Arial"/>
              </a:rPr>
              <a:t>任务：</a:t>
            </a:r>
            <a:endParaRPr sz="2000" dirty="0">
              <a:latin typeface="华文细黑" panose="02010600040101010101" pitchFamily="2" charset="-122"/>
              <a:ea typeface="华文细黑" panose="02010600040101010101" pitchFamily="2" charset="-122"/>
              <a:cs typeface="Arial"/>
            </a:endParaRPr>
          </a:p>
        </p:txBody>
      </p:sp>
      <p:sp>
        <p:nvSpPr>
          <p:cNvPr id="14" name="object 14"/>
          <p:cNvSpPr/>
          <p:nvPr/>
        </p:nvSpPr>
        <p:spPr>
          <a:xfrm>
            <a:off x="8659562" y="1442685"/>
            <a:ext cx="490466" cy="582439"/>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6" name="object 16"/>
          <p:cNvSpPr/>
          <p:nvPr/>
        </p:nvSpPr>
        <p:spPr>
          <a:xfrm>
            <a:off x="4889836" y="5627832"/>
            <a:ext cx="5463540" cy="0"/>
          </a:xfrm>
          <a:custGeom>
            <a:avLst/>
            <a:gdLst/>
            <a:ahLst/>
            <a:cxnLst/>
            <a:rect l="l" t="t" r="r" b="b"/>
            <a:pathLst>
              <a:path w="5463540">
                <a:moveTo>
                  <a:pt x="0" y="0"/>
                </a:moveTo>
                <a:lnTo>
                  <a:pt x="5463058" y="1"/>
                </a:lnTo>
              </a:path>
            </a:pathLst>
          </a:custGeom>
          <a:ln w="25400">
            <a:solidFill>
              <a:srgbClr val="A24B19"/>
            </a:solidFill>
          </a:ln>
        </p:spPr>
        <p:txBody>
          <a:bodyPr wrap="square" lIns="0" tIns="0" rIns="0" bIns="0" rtlCol="0"/>
          <a:lstStyle/>
          <a:p>
            <a:endParaRPr/>
          </a:p>
        </p:txBody>
      </p:sp>
      <p:sp>
        <p:nvSpPr>
          <p:cNvPr id="17" name="object 17"/>
          <p:cNvSpPr txBox="1"/>
          <p:nvPr/>
        </p:nvSpPr>
        <p:spPr>
          <a:xfrm>
            <a:off x="5722701" y="6040628"/>
            <a:ext cx="3663950" cy="197490"/>
          </a:xfrm>
          <a:prstGeom prst="rect">
            <a:avLst/>
          </a:prstGeom>
        </p:spPr>
        <p:txBody>
          <a:bodyPr vert="horz" wrap="square" lIns="0" tIns="12700" rIns="0" bIns="0" rtlCol="0">
            <a:spAutoFit/>
          </a:bodyPr>
          <a:lstStyle/>
          <a:p>
            <a:pPr marL="12700" algn="ctr">
              <a:lnSpc>
                <a:spcPct val="100000"/>
              </a:lnSpc>
              <a:spcBef>
                <a:spcPts val="100"/>
              </a:spcBef>
            </a:pPr>
            <a:r>
              <a:rPr lang="zh-CN" altLang="en-US" sz="1200" spc="5" dirty="0">
                <a:solidFill>
                  <a:srgbClr val="A24B19"/>
                </a:solidFill>
                <a:latin typeface="KaiTi" panose="02010609060101010101" pitchFamily="49" charset="-122"/>
                <a:ea typeface="KaiTi" panose="02010609060101010101" pitchFamily="49" charset="-122"/>
                <a:cs typeface="Arial"/>
              </a:rPr>
              <a:t>注：将在下一场中完成行动计划</a:t>
            </a:r>
            <a:endParaRPr sz="1200" dirty="0">
              <a:latin typeface="KaiTi" panose="02010609060101010101" pitchFamily="49" charset="-122"/>
              <a:ea typeface="KaiTi" panose="02010609060101010101" pitchFamily="49" charset="-122"/>
              <a:cs typeface="Arial"/>
            </a:endParaRPr>
          </a:p>
        </p:txBody>
      </p:sp>
      <p:sp>
        <p:nvSpPr>
          <p:cNvPr id="18" name="object 18"/>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zh-CN" altLang="en-US" sz="1100" b="1" spc="-25" dirty="0">
                <a:solidFill>
                  <a:srgbClr val="FFFFFF"/>
                </a:solidFill>
                <a:latin typeface="Arial"/>
                <a:cs typeface="Arial"/>
              </a:rPr>
              <a:t>第</a:t>
            </a:r>
            <a:fld id="{81D60167-4931-47E6-BA6A-407CBD079E47}" type="slidenum">
              <a:rPr sz="1100" b="1" smtClean="0">
                <a:solidFill>
                  <a:srgbClr val="FFFFFF"/>
                </a:solidFill>
                <a:latin typeface="Arial"/>
                <a:cs typeface="Arial"/>
              </a:rPr>
              <a:t>29</a:t>
            </a:fld>
            <a:r>
              <a:rPr lang="zh-CN" altLang="en-US" sz="1100" b="1" dirty="0">
                <a:solidFill>
                  <a:srgbClr val="FFFFFF"/>
                </a:solidFill>
                <a:latin typeface="Arial"/>
                <a:cs typeface="Arial"/>
              </a:rPr>
              <a:t>页</a:t>
            </a:r>
            <a:endParaRPr sz="1100" dirty="0">
              <a:latin typeface="Arial"/>
              <a:cs typeface="Arial"/>
            </a:endParaRPr>
          </a:p>
        </p:txBody>
      </p:sp>
      <p:sp>
        <p:nvSpPr>
          <p:cNvPr id="19" name="object 19"/>
          <p:cNvSpPr txBox="1"/>
          <p:nvPr/>
        </p:nvSpPr>
        <p:spPr>
          <a:xfrm>
            <a:off x="76573" y="7316241"/>
            <a:ext cx="1567180" cy="166712"/>
          </a:xfrm>
          <a:prstGeom prst="rect">
            <a:avLst/>
          </a:prstGeom>
        </p:spPr>
        <p:txBody>
          <a:bodyPr vert="horz" wrap="square" lIns="0" tIns="0" rIns="0" bIns="0" rtlCol="0">
            <a:spAutoFit/>
          </a:bodyPr>
          <a:lstStyle/>
          <a:p>
            <a:pPr marL="11139" defTabSz="802020">
              <a:lnSpc>
                <a:spcPts val="1250"/>
              </a:lnSpc>
              <a:defRPr/>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20" name="object 20"/>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Arial"/>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1" name="object 21"/>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sz="1100" b="1" spc="-15" dirty="0">
                <a:solidFill>
                  <a:srgbClr val="FFFFFF"/>
                </a:solidFill>
                <a:latin typeface="Arial"/>
                <a:cs typeface="Arial"/>
              </a:rPr>
              <a:t>2</a:t>
            </a:r>
            <a:r>
              <a:rPr lang="en-US" sz="1100" b="1" spc="-15" dirty="0">
                <a:solidFill>
                  <a:srgbClr val="FFFFFF"/>
                </a:solidFill>
                <a:latin typeface="Arial"/>
                <a:cs typeface="Arial"/>
              </a:rPr>
              <a:t>020</a:t>
            </a:r>
            <a:r>
              <a:rPr lang="zh-CN" altLang="en-US" sz="1100" b="1" spc="-15" dirty="0">
                <a:solidFill>
                  <a:srgbClr val="FFFFFF"/>
                </a:solidFill>
                <a:latin typeface="Arial"/>
                <a:cs typeface="Arial"/>
              </a:rPr>
              <a:t>年</a:t>
            </a:r>
            <a:r>
              <a:rPr lang="en-US" altLang="zh-CN" sz="1100" b="1" spc="-15" dirty="0">
                <a:solidFill>
                  <a:srgbClr val="FFFFFF"/>
                </a:solidFill>
                <a:latin typeface="Arial"/>
                <a:cs typeface="Arial"/>
              </a:rPr>
              <a:t>11</a:t>
            </a:r>
            <a:r>
              <a:rPr lang="zh-CN" altLang="en-US" sz="1100" b="1" spc="-15" dirty="0">
                <a:solidFill>
                  <a:srgbClr val="FFFFFF"/>
                </a:solidFill>
                <a:latin typeface="Arial"/>
                <a:cs typeface="Arial"/>
              </a:rPr>
              <a:t>月</a:t>
            </a:r>
            <a:r>
              <a:rPr lang="en-US" altLang="zh-CN" sz="1100" b="1" spc="-15" dirty="0">
                <a:solidFill>
                  <a:srgbClr val="FFFFFF"/>
                </a:solidFill>
                <a:latin typeface="Arial"/>
                <a:cs typeface="Arial"/>
              </a:rPr>
              <a:t>2</a:t>
            </a:r>
            <a:r>
              <a:rPr sz="1100" b="1" spc="-15" dirty="0">
                <a:solidFill>
                  <a:srgbClr val="FFFFFF"/>
                </a:solidFill>
                <a:latin typeface="Arial"/>
                <a:cs typeface="Arial"/>
              </a:rPr>
              <a:t>5</a:t>
            </a:r>
            <a:r>
              <a:rPr lang="zh-CN" altLang="en-US" sz="1100" b="1" spc="-15" dirty="0">
                <a:solidFill>
                  <a:srgbClr val="FFFFFF"/>
                </a:solidFill>
                <a:latin typeface="Arial"/>
                <a:cs typeface="Arial"/>
              </a:rPr>
              <a:t>日</a:t>
            </a:r>
            <a:endParaRPr sz="1100" dirty="0">
              <a:latin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a:p>
          </p:txBody>
        </p:sp>
      </p:grpSp>
      <p:sp>
        <p:nvSpPr>
          <p:cNvPr id="6" name="object 6"/>
          <p:cNvSpPr/>
          <p:nvPr/>
        </p:nvSpPr>
        <p:spPr>
          <a:xfrm>
            <a:off x="6317844" y="5789510"/>
            <a:ext cx="1462403" cy="578267"/>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531681" y="3098800"/>
            <a:ext cx="4825365" cy="1141338"/>
          </a:xfrm>
          <a:prstGeom prst="rect">
            <a:avLst/>
          </a:prstGeom>
        </p:spPr>
        <p:txBody>
          <a:bodyPr vert="horz" wrap="square" lIns="0" tIns="12700" rIns="0" bIns="0" rtlCol="0">
            <a:spAutoFit/>
          </a:bodyPr>
          <a:lstStyle/>
          <a:p>
            <a:pPr marL="12700">
              <a:lnSpc>
                <a:spcPts val="2950"/>
              </a:lnSpc>
              <a:spcBef>
                <a:spcPts val="100"/>
              </a:spcBef>
            </a:pPr>
            <a:r>
              <a:rPr lang="zh-CN" altLang="en-US" sz="2500" b="1" spc="-50" dirty="0">
                <a:latin typeface="华文细黑" panose="02010600040101010101" pitchFamily="2" charset="-122"/>
                <a:ea typeface="华文细黑" panose="02010600040101010101" pitchFamily="2" charset="-122"/>
                <a:cs typeface="Arial"/>
              </a:rPr>
              <a:t>形势瞬息万变。</a:t>
            </a:r>
            <a:endParaRPr sz="2500" b="1" dirty="0">
              <a:latin typeface="华文细黑" panose="02010600040101010101" pitchFamily="2" charset="-122"/>
              <a:ea typeface="华文细黑" panose="02010600040101010101" pitchFamily="2" charset="-122"/>
              <a:cs typeface="Arial"/>
            </a:endParaRPr>
          </a:p>
          <a:p>
            <a:pPr marL="12700">
              <a:lnSpc>
                <a:spcPts val="2905"/>
              </a:lnSpc>
            </a:pPr>
            <a:r>
              <a:rPr lang="zh-CN" altLang="en-US" sz="2500" spc="-25" dirty="0">
                <a:latin typeface="Arial"/>
                <a:cs typeface="Arial"/>
              </a:rPr>
              <a:t>让我们来看一下最新的世卫组织</a:t>
            </a:r>
            <a:br>
              <a:rPr lang="en-US" altLang="zh-CN" sz="2500" spc="-25" dirty="0">
                <a:latin typeface="Arial"/>
                <a:cs typeface="Arial"/>
              </a:rPr>
            </a:br>
            <a:r>
              <a:rPr lang="zh-CN" altLang="en-US" sz="2500" spc="-25" dirty="0">
                <a:latin typeface="Arial"/>
                <a:cs typeface="Arial"/>
              </a:rPr>
              <a:t>情况报告。</a:t>
            </a:r>
            <a:endParaRPr sz="2500" dirty="0">
              <a:latin typeface="Arial"/>
              <a:cs typeface="Arial"/>
            </a:endParaRPr>
          </a:p>
        </p:txBody>
      </p:sp>
      <p:sp>
        <p:nvSpPr>
          <p:cNvPr id="8" name="object 8"/>
          <p:cNvSpPr/>
          <p:nvPr/>
        </p:nvSpPr>
        <p:spPr>
          <a:xfrm>
            <a:off x="6183693" y="2058542"/>
            <a:ext cx="3326612" cy="3428753"/>
          </a:xfrm>
          <a:prstGeom prst="rect">
            <a:avLst/>
          </a:prstGeom>
          <a:blipFill>
            <a:blip r:embed="rId4" cstate="print"/>
            <a:stretch>
              <a:fillRect/>
            </a:stretch>
          </a:blipFill>
        </p:spPr>
        <p:txBody>
          <a:bodyPr wrap="square" lIns="0" tIns="0" rIns="0" bIns="0" rtlCol="0"/>
          <a:lstStyle/>
          <a:p>
            <a:endParaRPr/>
          </a:p>
        </p:txBody>
      </p:sp>
      <p:sp>
        <p:nvSpPr>
          <p:cNvPr id="9" name="object 9"/>
          <p:cNvSpPr txBox="1">
            <a:spLocks noGrp="1"/>
          </p:cNvSpPr>
          <p:nvPr>
            <p:ph type="title"/>
          </p:nvPr>
        </p:nvSpPr>
        <p:spPr>
          <a:xfrm>
            <a:off x="203048" y="36068"/>
            <a:ext cx="6283325"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latin typeface="华文细黑" panose="02010600040101010101" pitchFamily="2" charset="-122"/>
                <a:ea typeface="华文细黑" panose="02010600040101010101" pitchFamily="2" charset="-122"/>
              </a:rPr>
              <a:t>世卫组织最新情况报告</a:t>
            </a:r>
            <a:endParaRPr sz="3600" dirty="0">
              <a:latin typeface="华文细黑" panose="02010600040101010101" pitchFamily="2" charset="-122"/>
              <a:ea typeface="华文细黑" panose="02010600040101010101" pitchFamily="2" charset="-122"/>
            </a:endParaRPr>
          </a:p>
        </p:txBody>
      </p:sp>
      <p:sp>
        <p:nvSpPr>
          <p:cNvPr id="10" name="椭圆 9">
            <a:extLst>
              <a:ext uri="{FF2B5EF4-FFF2-40B4-BE49-F238E27FC236}">
                <a16:creationId xmlns:a16="http://schemas.microsoft.com/office/drawing/2014/main" id="{C42D68B4-B000-4A0E-B235-D709073CFE2F}"/>
              </a:ext>
            </a:extLst>
          </p:cNvPr>
          <p:cNvSpPr/>
          <p:nvPr/>
        </p:nvSpPr>
        <p:spPr>
          <a:xfrm>
            <a:off x="6398079" y="5918200"/>
            <a:ext cx="929821" cy="228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8FCE"/>
                </a:solidFill>
                <a:latin typeface="华文细黑" panose="02010600040101010101" pitchFamily="2" charset="-122"/>
                <a:ea typeface="华文细黑" panose="02010600040101010101" pitchFamily="2" charset="-122"/>
                <a:cs typeface="Times New Roman" panose="02020603050405020304" pitchFamily="18" charset="0"/>
              </a:rPr>
              <a:t>点击</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2741" y="0"/>
            <a:ext cx="1263015" cy="558800"/>
          </a:xfrm>
          <a:prstGeom prst="rect">
            <a:avLst/>
          </a:prstGeom>
        </p:spPr>
        <p:txBody>
          <a:bodyPr vert="horz" wrap="square" lIns="0" tIns="12700" rIns="0" bIns="0" rtlCol="0">
            <a:spAutoFit/>
          </a:bodyPr>
          <a:lstStyle/>
          <a:p>
            <a:pPr marL="12700">
              <a:lnSpc>
                <a:spcPct val="100000"/>
              </a:lnSpc>
              <a:spcBef>
                <a:spcPts val="100"/>
              </a:spcBef>
            </a:pPr>
            <a:r>
              <a:rPr lang="zh-CN" altLang="en-US" sz="3500" b="1" spc="5" dirty="0">
                <a:solidFill>
                  <a:srgbClr val="FFFFFF"/>
                </a:solidFill>
                <a:latin typeface="Arial"/>
                <a:cs typeface="Arial"/>
              </a:rPr>
              <a:t>休息</a:t>
            </a:r>
            <a:endParaRPr sz="3500" dirty="0">
              <a:latin typeface="Arial"/>
              <a:cs typeface="Arial"/>
            </a:endParaRPr>
          </a:p>
        </p:txBody>
      </p:sp>
      <p:sp>
        <p:nvSpPr>
          <p:cNvPr id="3" name="object 3"/>
          <p:cNvSpPr/>
          <p:nvPr/>
        </p:nvSpPr>
        <p:spPr>
          <a:xfrm>
            <a:off x="1210094" y="2244780"/>
            <a:ext cx="3389629" cy="3389629"/>
          </a:xfrm>
          <a:custGeom>
            <a:avLst/>
            <a:gdLst/>
            <a:ahLst/>
            <a:cxnLst/>
            <a:rect l="l" t="t" r="r" b="b"/>
            <a:pathLst>
              <a:path w="3389629" h="3389629">
                <a:moveTo>
                  <a:pt x="3273386" y="0"/>
                </a:moveTo>
                <a:lnTo>
                  <a:pt x="115887" y="0"/>
                </a:lnTo>
                <a:lnTo>
                  <a:pt x="70776" y="9106"/>
                </a:lnTo>
                <a:lnTo>
                  <a:pt x="33940" y="33940"/>
                </a:lnTo>
                <a:lnTo>
                  <a:pt x="9106" y="70776"/>
                </a:lnTo>
                <a:lnTo>
                  <a:pt x="0" y="115887"/>
                </a:lnTo>
                <a:lnTo>
                  <a:pt x="0" y="3273386"/>
                </a:lnTo>
                <a:lnTo>
                  <a:pt x="9106" y="3318497"/>
                </a:lnTo>
                <a:lnTo>
                  <a:pt x="33940" y="3355333"/>
                </a:lnTo>
                <a:lnTo>
                  <a:pt x="70776" y="3380168"/>
                </a:lnTo>
                <a:lnTo>
                  <a:pt x="115887" y="3389274"/>
                </a:lnTo>
                <a:lnTo>
                  <a:pt x="3273386" y="3389274"/>
                </a:lnTo>
                <a:lnTo>
                  <a:pt x="3318497" y="3380168"/>
                </a:lnTo>
                <a:lnTo>
                  <a:pt x="3355333" y="3355333"/>
                </a:lnTo>
                <a:lnTo>
                  <a:pt x="3380168" y="3318497"/>
                </a:lnTo>
                <a:lnTo>
                  <a:pt x="3389274" y="3273386"/>
                </a:lnTo>
                <a:lnTo>
                  <a:pt x="3389274" y="3250209"/>
                </a:lnTo>
                <a:lnTo>
                  <a:pt x="139065" y="3250209"/>
                </a:lnTo>
                <a:lnTo>
                  <a:pt x="139065" y="139065"/>
                </a:lnTo>
                <a:lnTo>
                  <a:pt x="3389274" y="139065"/>
                </a:lnTo>
                <a:lnTo>
                  <a:pt x="3389274" y="115887"/>
                </a:lnTo>
                <a:lnTo>
                  <a:pt x="3380168" y="70776"/>
                </a:lnTo>
                <a:lnTo>
                  <a:pt x="3355333" y="33940"/>
                </a:lnTo>
                <a:lnTo>
                  <a:pt x="3318497" y="9106"/>
                </a:lnTo>
                <a:lnTo>
                  <a:pt x="3273386" y="0"/>
                </a:lnTo>
                <a:close/>
              </a:path>
              <a:path w="3389629" h="3389629">
                <a:moveTo>
                  <a:pt x="3389274" y="139065"/>
                </a:moveTo>
                <a:lnTo>
                  <a:pt x="3250209" y="139064"/>
                </a:lnTo>
                <a:lnTo>
                  <a:pt x="3250209" y="3250209"/>
                </a:lnTo>
                <a:lnTo>
                  <a:pt x="3389274" y="3250209"/>
                </a:lnTo>
                <a:lnTo>
                  <a:pt x="3389274" y="139065"/>
                </a:lnTo>
                <a:close/>
              </a:path>
              <a:path w="3389629" h="3389629">
                <a:moveTo>
                  <a:pt x="3203854" y="185420"/>
                </a:moveTo>
                <a:lnTo>
                  <a:pt x="185420" y="185419"/>
                </a:lnTo>
                <a:lnTo>
                  <a:pt x="185420" y="3203854"/>
                </a:lnTo>
                <a:lnTo>
                  <a:pt x="3203854" y="3203854"/>
                </a:lnTo>
                <a:lnTo>
                  <a:pt x="3203854" y="3157499"/>
                </a:lnTo>
                <a:lnTo>
                  <a:pt x="231775" y="3157499"/>
                </a:lnTo>
                <a:lnTo>
                  <a:pt x="231775" y="231775"/>
                </a:lnTo>
                <a:lnTo>
                  <a:pt x="3203854" y="231775"/>
                </a:lnTo>
                <a:lnTo>
                  <a:pt x="3203854" y="185420"/>
                </a:lnTo>
                <a:close/>
              </a:path>
              <a:path w="3389629" h="3389629">
                <a:moveTo>
                  <a:pt x="3203854" y="231775"/>
                </a:moveTo>
                <a:lnTo>
                  <a:pt x="3157499" y="231775"/>
                </a:lnTo>
                <a:lnTo>
                  <a:pt x="3157499" y="3157499"/>
                </a:lnTo>
                <a:lnTo>
                  <a:pt x="3203854" y="3157499"/>
                </a:lnTo>
                <a:lnTo>
                  <a:pt x="3203854" y="231775"/>
                </a:lnTo>
                <a:close/>
              </a:path>
            </a:pathLst>
          </a:custGeom>
          <a:solidFill>
            <a:srgbClr val="A24B19"/>
          </a:solidFill>
        </p:spPr>
        <p:txBody>
          <a:bodyPr wrap="square" lIns="0" tIns="0" rIns="0" bIns="0" rtlCol="0"/>
          <a:lstStyle/>
          <a:p>
            <a:endParaRPr/>
          </a:p>
        </p:txBody>
      </p:sp>
      <p:sp>
        <p:nvSpPr>
          <p:cNvPr id="4" name="object 4"/>
          <p:cNvSpPr txBox="1"/>
          <p:nvPr/>
        </p:nvSpPr>
        <p:spPr>
          <a:xfrm>
            <a:off x="1654574" y="3433571"/>
            <a:ext cx="2503170" cy="1047082"/>
          </a:xfrm>
          <a:prstGeom prst="rect">
            <a:avLst/>
          </a:prstGeom>
        </p:spPr>
        <p:txBody>
          <a:bodyPr vert="horz" wrap="square" lIns="0" tIns="33655" rIns="0" bIns="0" rtlCol="0">
            <a:spAutoFit/>
          </a:bodyPr>
          <a:lstStyle/>
          <a:p>
            <a:pPr marL="535940" marR="5080" indent="-523875" algn="ctr">
              <a:lnSpc>
                <a:spcPts val="3790"/>
              </a:lnSpc>
              <a:spcBef>
                <a:spcPts val="265"/>
              </a:spcBef>
            </a:pPr>
            <a:r>
              <a:rPr lang="zh-CN" altLang="en-US" sz="3200" b="1" spc="-25" dirty="0">
                <a:solidFill>
                  <a:srgbClr val="A24B19"/>
                </a:solidFill>
                <a:latin typeface="黑体" panose="02010609060101010101" pitchFamily="49" charset="-122"/>
                <a:ea typeface="黑体" panose="02010609060101010101" pitchFamily="49" charset="-122"/>
                <a:cs typeface="Arial"/>
              </a:rPr>
              <a:t>茶歇</a:t>
            </a:r>
            <a:endParaRPr lang="en-US" altLang="zh-CN" sz="3200" b="1" spc="-25" dirty="0">
              <a:solidFill>
                <a:srgbClr val="A24B19"/>
              </a:solidFill>
              <a:latin typeface="黑体" panose="02010609060101010101" pitchFamily="49" charset="-122"/>
              <a:ea typeface="黑体" panose="02010609060101010101" pitchFamily="49" charset="-122"/>
              <a:cs typeface="Arial"/>
            </a:endParaRPr>
          </a:p>
          <a:p>
            <a:pPr marL="535940" marR="5080" indent="-523875" algn="ctr">
              <a:lnSpc>
                <a:spcPts val="3790"/>
              </a:lnSpc>
              <a:spcBef>
                <a:spcPts val="265"/>
              </a:spcBef>
            </a:pPr>
            <a:r>
              <a:rPr lang="zh-CN" altLang="en-US" sz="3200" b="1" spc="-25" dirty="0">
                <a:solidFill>
                  <a:srgbClr val="A24B19"/>
                </a:solidFill>
                <a:latin typeface="Arial"/>
                <a:cs typeface="Arial"/>
              </a:rPr>
              <a:t>（</a:t>
            </a:r>
            <a:r>
              <a:rPr lang="en-US" altLang="zh-CN" sz="3200" b="1" spc="-25" dirty="0">
                <a:solidFill>
                  <a:srgbClr val="A24B19"/>
                </a:solidFill>
                <a:latin typeface="Times New Roman" panose="02020603050405020304" pitchFamily="18" charset="0"/>
                <a:cs typeface="Times New Roman" panose="02020603050405020304" pitchFamily="18" charset="0"/>
              </a:rPr>
              <a:t>15</a:t>
            </a:r>
            <a:r>
              <a:rPr lang="zh-CN" altLang="en-US" sz="3200" b="1" spc="-25" dirty="0">
                <a:solidFill>
                  <a:srgbClr val="A24B19"/>
                </a:solidFill>
                <a:latin typeface="黑体" panose="02010609060101010101" pitchFamily="49" charset="-122"/>
                <a:ea typeface="黑体" panose="02010609060101010101" pitchFamily="49" charset="-122"/>
                <a:cs typeface="Arial"/>
              </a:rPr>
              <a:t>分钟</a:t>
            </a:r>
            <a:r>
              <a:rPr lang="zh-CN" altLang="en-US" sz="3200" b="1" spc="-25" dirty="0">
                <a:solidFill>
                  <a:srgbClr val="A24B19"/>
                </a:solidFill>
                <a:latin typeface="Arial"/>
                <a:cs typeface="Arial"/>
              </a:rPr>
              <a:t>）</a:t>
            </a:r>
            <a:endParaRPr sz="3200" dirty="0">
              <a:latin typeface="Arial"/>
              <a:cs typeface="Arial"/>
            </a:endParaRPr>
          </a:p>
        </p:txBody>
      </p:sp>
      <p:sp>
        <p:nvSpPr>
          <p:cNvPr id="6" name="object 6"/>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zh-CN" altLang="en-US" sz="1100" b="1" spc="-25" dirty="0">
                <a:solidFill>
                  <a:srgbClr val="FFFFFF"/>
                </a:solidFill>
                <a:latin typeface="Arial"/>
                <a:cs typeface="Arial"/>
              </a:rPr>
              <a:t>第</a:t>
            </a:r>
            <a:fld id="{81D60167-4931-47E6-BA6A-407CBD079E47}" type="slidenum">
              <a:rPr sz="1100" b="1" smtClean="0">
                <a:solidFill>
                  <a:srgbClr val="FFFFFF"/>
                </a:solidFill>
                <a:latin typeface="Arial"/>
                <a:cs typeface="Arial"/>
              </a:rPr>
              <a:t>30</a:t>
            </a:fld>
            <a:r>
              <a:rPr lang="zh-CN" altLang="en-US" sz="1100" b="1" dirty="0">
                <a:solidFill>
                  <a:srgbClr val="FFFFFF"/>
                </a:solidFill>
                <a:latin typeface="Arial"/>
                <a:cs typeface="Arial"/>
              </a:rPr>
              <a:t>页</a:t>
            </a:r>
            <a:endParaRPr sz="1100" dirty="0">
              <a:latin typeface="Arial"/>
              <a:cs typeface="Arial"/>
            </a:endParaRPr>
          </a:p>
        </p:txBody>
      </p:sp>
      <p:sp>
        <p:nvSpPr>
          <p:cNvPr id="7" name="object 7"/>
          <p:cNvSpPr txBox="1"/>
          <p:nvPr/>
        </p:nvSpPr>
        <p:spPr>
          <a:xfrm>
            <a:off x="76573" y="7316241"/>
            <a:ext cx="1567180" cy="166712"/>
          </a:xfrm>
          <a:prstGeom prst="rect">
            <a:avLst/>
          </a:prstGeom>
        </p:spPr>
        <p:txBody>
          <a:bodyPr vert="horz" wrap="square" lIns="0" tIns="0" rIns="0" bIns="0" rtlCol="0">
            <a:spAutoFit/>
          </a:bodyPr>
          <a:lstStyle/>
          <a:p>
            <a:pPr marL="11139" defTabSz="802020">
              <a:lnSpc>
                <a:spcPts val="1250"/>
              </a:lnSpc>
              <a:defRPr/>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8" name="object 8"/>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Arial"/>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object 9"/>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n-US" sz="1100" b="1" spc="-15" dirty="0">
                <a:solidFill>
                  <a:srgbClr val="FFFFFF"/>
                </a:solidFill>
                <a:latin typeface="Arial"/>
                <a:cs typeface="Arial"/>
              </a:rPr>
              <a:t>2020</a:t>
            </a:r>
            <a:r>
              <a:rPr lang="zh-CN" altLang="en-US" sz="1100" b="1" spc="-15" dirty="0">
                <a:solidFill>
                  <a:srgbClr val="FFFFFF"/>
                </a:solidFill>
                <a:latin typeface="Arial"/>
                <a:cs typeface="Arial"/>
              </a:rPr>
              <a:t>年</a:t>
            </a:r>
            <a:r>
              <a:rPr lang="en-US" altLang="zh-CN" sz="1100" b="1" spc="-15" dirty="0">
                <a:solidFill>
                  <a:srgbClr val="FFFFFF"/>
                </a:solidFill>
                <a:latin typeface="Arial"/>
                <a:cs typeface="Arial"/>
              </a:rPr>
              <a:t>11</a:t>
            </a:r>
            <a:r>
              <a:rPr lang="zh-CN" altLang="en-US" sz="1100" b="1" spc="-15" dirty="0">
                <a:solidFill>
                  <a:srgbClr val="FFFFFF"/>
                </a:solidFill>
                <a:latin typeface="Arial"/>
                <a:cs typeface="Arial"/>
              </a:rPr>
              <a:t>月</a:t>
            </a:r>
            <a:r>
              <a:rPr lang="en-US" altLang="zh-CN" sz="1100" b="1" spc="-15" dirty="0">
                <a:solidFill>
                  <a:srgbClr val="FFFFFF"/>
                </a:solidFill>
                <a:latin typeface="Arial"/>
                <a:cs typeface="Arial"/>
              </a:rPr>
              <a:t>25</a:t>
            </a:r>
            <a:r>
              <a:rPr lang="zh-CN" altLang="en-US" sz="1100" b="1" spc="-15" dirty="0">
                <a:solidFill>
                  <a:srgbClr val="FFFFFF"/>
                </a:solidFill>
                <a:latin typeface="Arial"/>
                <a:cs typeface="Arial"/>
              </a:rPr>
              <a:t>日</a:t>
            </a:r>
            <a:endParaRPr sz="1100" dirty="0">
              <a:latin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9235"/>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12741" y="0"/>
            <a:ext cx="2474595" cy="558800"/>
          </a:xfrm>
          <a:prstGeom prst="rect">
            <a:avLst/>
          </a:prstGeom>
        </p:spPr>
        <p:txBody>
          <a:bodyPr vert="horz" wrap="square" lIns="0" tIns="12700" rIns="0" bIns="0" rtlCol="0">
            <a:spAutoFit/>
          </a:bodyPr>
          <a:lstStyle/>
          <a:p>
            <a:pPr marL="12700">
              <a:lnSpc>
                <a:spcPct val="100000"/>
              </a:lnSpc>
              <a:spcBef>
                <a:spcPts val="100"/>
              </a:spcBef>
            </a:pPr>
            <a:r>
              <a:rPr lang="zh-CN" altLang="en-US" sz="3500" dirty="0">
                <a:latin typeface="华文细黑" panose="02010600040101010101" pitchFamily="2" charset="-122"/>
                <a:ea typeface="华文细黑" panose="02010600040101010101" pitchFamily="2" charset="-122"/>
              </a:rPr>
              <a:t>行动计划</a:t>
            </a:r>
            <a:endParaRPr sz="3500" dirty="0">
              <a:latin typeface="华文细黑" panose="02010600040101010101" pitchFamily="2" charset="-122"/>
              <a:ea typeface="华文细黑" panose="02010600040101010101" pitchFamily="2" charset="-122"/>
            </a:endParaRPr>
          </a:p>
        </p:txBody>
      </p:sp>
      <p:sp>
        <p:nvSpPr>
          <p:cNvPr id="19" name="object 19"/>
          <p:cNvSpPr/>
          <p:nvPr/>
        </p:nvSpPr>
        <p:spPr>
          <a:xfrm>
            <a:off x="134001" y="2169629"/>
            <a:ext cx="3187058" cy="3195062"/>
          </a:xfrm>
          <a:prstGeom prst="rect">
            <a:avLst/>
          </a:prstGeom>
          <a:blipFill>
            <a:blip r:embed="rId10" cstate="print"/>
            <a:stretch>
              <a:fillRect/>
            </a:stretch>
          </a:blipFill>
        </p:spPr>
        <p:txBody>
          <a:bodyPr wrap="square" lIns="0" tIns="0" rIns="0" bIns="0" rtlCol="0"/>
          <a:lstStyle/>
          <a:p>
            <a:endParaRPr/>
          </a:p>
        </p:txBody>
      </p:sp>
      <p:sp>
        <p:nvSpPr>
          <p:cNvPr id="20" name="object 20"/>
          <p:cNvSpPr/>
          <p:nvPr/>
        </p:nvSpPr>
        <p:spPr>
          <a:xfrm>
            <a:off x="3482230" y="1928139"/>
            <a:ext cx="6967773" cy="3795454"/>
          </a:xfrm>
          <a:prstGeom prst="rect">
            <a:avLst/>
          </a:prstGeom>
          <a:blipFill>
            <a:blip r:embed="rId11" cstate="print"/>
            <a:stretch>
              <a:fillRect/>
            </a:stretch>
          </a:blipFill>
        </p:spPr>
        <p:txBody>
          <a:bodyPr wrap="square" lIns="0" tIns="0" rIns="0" bIns="0" rtlCol="0"/>
          <a:lstStyle/>
          <a:p>
            <a:endParaRPr/>
          </a:p>
        </p:txBody>
      </p:sp>
      <p:sp>
        <p:nvSpPr>
          <p:cNvPr id="21" name="object 21"/>
          <p:cNvSpPr/>
          <p:nvPr/>
        </p:nvSpPr>
        <p:spPr>
          <a:xfrm>
            <a:off x="1363712" y="5777031"/>
            <a:ext cx="490465" cy="58243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object 22"/>
          <p:cNvSpPr txBox="1"/>
          <p:nvPr/>
        </p:nvSpPr>
        <p:spPr>
          <a:xfrm>
            <a:off x="1951670" y="5901944"/>
            <a:ext cx="1022985"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70C0"/>
                </a:solidFill>
                <a:latin typeface="Times New Roman" panose="02020603050405020304" pitchFamily="18" charset="0"/>
                <a:cs typeface="Times New Roman" panose="02020603050405020304" pitchFamily="18" charset="0"/>
              </a:rPr>
              <a:t>45</a:t>
            </a:r>
            <a:r>
              <a:rPr lang="zh-CN" altLang="en-US" sz="2100" b="1" spc="-65" dirty="0">
                <a:solidFill>
                  <a:srgbClr val="0070C0"/>
                </a:solidFill>
                <a:latin typeface="华文细黑" panose="02010600040101010101" pitchFamily="2" charset="-122"/>
                <a:ea typeface="华文细黑" panose="02010600040101010101" pitchFamily="2" charset="-122"/>
                <a:cs typeface="Arial"/>
              </a:rPr>
              <a:t>分钟</a:t>
            </a:r>
            <a:endParaRPr sz="2100" dirty="0">
              <a:latin typeface="华文细黑" panose="02010600040101010101" pitchFamily="2" charset="-122"/>
              <a:ea typeface="华文细黑" panose="02010600040101010101" pitchFamily="2" charset="-122"/>
              <a:cs typeface="Arial"/>
            </a:endParaRPr>
          </a:p>
        </p:txBody>
      </p:sp>
      <p:sp>
        <p:nvSpPr>
          <p:cNvPr id="23" name="object 23"/>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zh-CN" altLang="en-US" sz="1100" b="1" spc="-25" dirty="0">
                <a:solidFill>
                  <a:srgbClr val="FFFFFF"/>
                </a:solidFill>
                <a:latin typeface="Arial"/>
                <a:cs typeface="Arial"/>
              </a:rPr>
              <a:t>第</a:t>
            </a:r>
            <a:fld id="{81D60167-4931-47E6-BA6A-407CBD079E47}" type="slidenum">
              <a:rPr sz="1100" b="1" smtClean="0">
                <a:solidFill>
                  <a:srgbClr val="FFFFFF"/>
                </a:solidFill>
                <a:latin typeface="Arial"/>
                <a:cs typeface="Arial"/>
              </a:rPr>
              <a:t>31</a:t>
            </a:fld>
            <a:r>
              <a:rPr lang="zh-CN" altLang="en-US" sz="1100" b="1" dirty="0">
                <a:solidFill>
                  <a:srgbClr val="FFFFFF"/>
                </a:solidFill>
                <a:latin typeface="Arial"/>
                <a:cs typeface="Arial"/>
              </a:rPr>
              <a:t>页</a:t>
            </a:r>
            <a:endParaRPr sz="1100" dirty="0">
              <a:latin typeface="Arial"/>
              <a:cs typeface="Arial"/>
            </a:endParaRPr>
          </a:p>
        </p:txBody>
      </p:sp>
      <p:sp>
        <p:nvSpPr>
          <p:cNvPr id="24" name="object 24"/>
          <p:cNvSpPr txBox="1"/>
          <p:nvPr/>
        </p:nvSpPr>
        <p:spPr>
          <a:xfrm>
            <a:off x="86608" y="7335742"/>
            <a:ext cx="1567180" cy="166712"/>
          </a:xfrm>
          <a:prstGeom prst="rect">
            <a:avLst/>
          </a:prstGeom>
        </p:spPr>
        <p:txBody>
          <a:bodyPr vert="horz" wrap="square" lIns="0" tIns="0" rIns="0" bIns="0" rtlCol="0">
            <a:spAutoFit/>
          </a:bodyPr>
          <a:lstStyle/>
          <a:p>
            <a:pPr marL="11139" defTabSz="802020">
              <a:lnSpc>
                <a:spcPts val="1250"/>
              </a:lnSpc>
              <a:defRPr/>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25" name="object 25"/>
          <p:cNvSpPr txBox="1"/>
          <p:nvPr/>
        </p:nvSpPr>
        <p:spPr>
          <a:xfrm>
            <a:off x="2092723" y="7344000"/>
            <a:ext cx="2269490" cy="166712"/>
          </a:xfrm>
          <a:prstGeom prst="rect">
            <a:avLst/>
          </a:prstGeom>
        </p:spPr>
        <p:txBody>
          <a:bodyPr vert="horz" wrap="square" lIns="0" tIns="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Arial"/>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6" name="object 26"/>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n-US" sz="1100" b="1" spc="-15" dirty="0">
                <a:solidFill>
                  <a:srgbClr val="FFFFFF"/>
                </a:solidFill>
                <a:latin typeface="Arial"/>
                <a:cs typeface="Arial"/>
              </a:rPr>
              <a:t>2020</a:t>
            </a:r>
            <a:r>
              <a:rPr lang="zh-CN" altLang="en-US" sz="1100" b="1" spc="-15" dirty="0">
                <a:solidFill>
                  <a:srgbClr val="FFFFFF"/>
                </a:solidFill>
                <a:latin typeface="Arial"/>
                <a:cs typeface="Arial"/>
              </a:rPr>
              <a:t>年</a:t>
            </a:r>
            <a:r>
              <a:rPr lang="en-US" altLang="zh-CN" sz="1100" b="1" spc="-15" dirty="0">
                <a:solidFill>
                  <a:srgbClr val="FFFFFF"/>
                </a:solidFill>
                <a:latin typeface="Arial"/>
                <a:cs typeface="Arial"/>
              </a:rPr>
              <a:t>11</a:t>
            </a:r>
            <a:r>
              <a:rPr lang="zh-CN" altLang="en-US" sz="1100" b="1" spc="-15" dirty="0">
                <a:solidFill>
                  <a:srgbClr val="FFFFFF"/>
                </a:solidFill>
                <a:latin typeface="Arial"/>
                <a:cs typeface="Arial"/>
              </a:rPr>
              <a:t>月</a:t>
            </a:r>
            <a:r>
              <a:rPr lang="en-US" altLang="zh-CN" sz="1100" b="1" spc="-15" dirty="0">
                <a:solidFill>
                  <a:srgbClr val="FFFFFF"/>
                </a:solidFill>
                <a:latin typeface="Arial"/>
                <a:cs typeface="Arial"/>
              </a:rPr>
              <a:t>25</a:t>
            </a:r>
            <a:r>
              <a:rPr lang="zh-CN" altLang="en-US" sz="1100" b="1" spc="-15" dirty="0">
                <a:solidFill>
                  <a:srgbClr val="FFFFFF"/>
                </a:solidFill>
                <a:latin typeface="Arial"/>
                <a:cs typeface="Arial"/>
              </a:rPr>
              <a:t>日</a:t>
            </a:r>
            <a:endParaRPr sz="1100" dirty="0">
              <a:latin typeface="Arial"/>
              <a:cs typeface="Arial"/>
            </a:endParaRPr>
          </a:p>
        </p:txBody>
      </p:sp>
      <p:sp>
        <p:nvSpPr>
          <p:cNvPr id="27" name="文本框 26">
            <a:extLst>
              <a:ext uri="{FF2B5EF4-FFF2-40B4-BE49-F238E27FC236}">
                <a16:creationId xmlns:a16="http://schemas.microsoft.com/office/drawing/2014/main" id="{6BC2C2AB-E615-4D93-8613-4B9540FB7731}"/>
              </a:ext>
            </a:extLst>
          </p:cNvPr>
          <p:cNvSpPr txBox="1"/>
          <p:nvPr/>
        </p:nvSpPr>
        <p:spPr>
          <a:xfrm>
            <a:off x="7200000" y="1980000"/>
            <a:ext cx="1584000" cy="540000"/>
          </a:xfrm>
          <a:prstGeom prst="rect">
            <a:avLst/>
          </a:prstGeom>
          <a:solidFill>
            <a:srgbClr val="C00000"/>
          </a:solidFill>
        </p:spPr>
        <p:txBody>
          <a:bodyPr wrap="square" rtlCol="0" anchor="ctr" anchorCtr="0">
            <a:spAutoFit/>
          </a:bodyPr>
          <a:lstStyle/>
          <a:p>
            <a:pPr algn="ctr"/>
            <a:r>
              <a:rPr lang="zh-CN" altLang="en-US" sz="1600" b="1" dirty="0">
                <a:solidFill>
                  <a:schemeClr val="bg1"/>
                </a:solidFill>
                <a:latin typeface="华文细黑" panose="02010600040101010101" pitchFamily="2" charset="-122"/>
                <a:ea typeface="华文细黑" panose="02010600040101010101" pitchFamily="2" charset="-122"/>
              </a:rPr>
              <a:t>解决时间表</a:t>
            </a:r>
          </a:p>
        </p:txBody>
      </p:sp>
      <p:sp>
        <p:nvSpPr>
          <p:cNvPr id="28" name="文本框 27">
            <a:extLst>
              <a:ext uri="{FF2B5EF4-FFF2-40B4-BE49-F238E27FC236}">
                <a16:creationId xmlns:a16="http://schemas.microsoft.com/office/drawing/2014/main" id="{EA15AEDB-0AE7-4E6C-AC34-A0D4FC8F68D7}"/>
              </a:ext>
            </a:extLst>
          </p:cNvPr>
          <p:cNvSpPr txBox="1"/>
          <p:nvPr/>
        </p:nvSpPr>
        <p:spPr>
          <a:xfrm>
            <a:off x="5004000" y="1980000"/>
            <a:ext cx="2124000" cy="540000"/>
          </a:xfrm>
          <a:prstGeom prst="rect">
            <a:avLst/>
          </a:prstGeom>
          <a:solidFill>
            <a:srgbClr val="C00000"/>
          </a:solidFill>
        </p:spPr>
        <p:txBody>
          <a:bodyPr wrap="square" rtlCol="0" anchor="ctr" anchorCtr="0">
            <a:spAutoFit/>
          </a:bodyPr>
          <a:lstStyle/>
          <a:p>
            <a:pPr algn="ctr"/>
            <a:r>
              <a:rPr lang="zh-CN" altLang="en-US" sz="1600" b="1" dirty="0">
                <a:solidFill>
                  <a:schemeClr val="bg1"/>
                </a:solidFill>
                <a:latin typeface="STXihei" panose="02010600040101010101" pitchFamily="2" charset="-122"/>
                <a:ea typeface="STXihei" panose="02010600040101010101" pitchFamily="2" charset="-122"/>
              </a:rPr>
              <a:t>拟议解决方案</a:t>
            </a:r>
            <a:endParaRPr lang="en-US" altLang="zh-CN" sz="1600" b="1" dirty="0">
              <a:solidFill>
                <a:schemeClr val="bg1"/>
              </a:solidFill>
              <a:latin typeface="STXihei" panose="02010600040101010101" pitchFamily="2" charset="-122"/>
              <a:ea typeface="STXihei" panose="02010600040101010101" pitchFamily="2" charset="-122"/>
            </a:endParaRPr>
          </a:p>
        </p:txBody>
      </p:sp>
      <p:sp>
        <p:nvSpPr>
          <p:cNvPr id="29" name="文本框 28">
            <a:extLst>
              <a:ext uri="{FF2B5EF4-FFF2-40B4-BE49-F238E27FC236}">
                <a16:creationId xmlns:a16="http://schemas.microsoft.com/office/drawing/2014/main" id="{02088D9C-A401-4A9D-9224-B49B3D8A9DB3}"/>
              </a:ext>
            </a:extLst>
          </p:cNvPr>
          <p:cNvSpPr txBox="1"/>
          <p:nvPr/>
        </p:nvSpPr>
        <p:spPr>
          <a:xfrm>
            <a:off x="3528000" y="1980000"/>
            <a:ext cx="1404000" cy="540000"/>
          </a:xfrm>
          <a:prstGeom prst="rect">
            <a:avLst/>
          </a:prstGeom>
          <a:solidFill>
            <a:srgbClr val="C00000"/>
          </a:solidFill>
        </p:spPr>
        <p:txBody>
          <a:bodyPr wrap="square" rtlCol="0">
            <a:spAutoFit/>
          </a:bodyPr>
          <a:lstStyle/>
          <a:p>
            <a:pPr algn="ctr"/>
            <a:r>
              <a:rPr lang="zh-CN" altLang="en-US" sz="1600" b="1" dirty="0">
                <a:solidFill>
                  <a:schemeClr val="bg1"/>
                </a:solidFill>
                <a:latin typeface="STXihei" panose="02010600040101010101" pitchFamily="2" charset="-122"/>
                <a:ea typeface="STXihei" panose="02010600040101010101" pitchFamily="2" charset="-122"/>
              </a:rPr>
              <a:t>主要挑战</a:t>
            </a:r>
            <a:r>
              <a:rPr lang="en-US" altLang="zh-CN" sz="1600" b="1" dirty="0">
                <a:solidFill>
                  <a:schemeClr val="bg1"/>
                </a:solidFill>
                <a:latin typeface="STXihei" panose="02010600040101010101" pitchFamily="2" charset="-122"/>
                <a:ea typeface="STXihei" panose="02010600040101010101" pitchFamily="2" charset="-122"/>
              </a:rPr>
              <a:t>/</a:t>
            </a:r>
            <a:br>
              <a:rPr lang="en-US" altLang="zh-CN" sz="1600" b="1" dirty="0">
                <a:solidFill>
                  <a:schemeClr val="bg1"/>
                </a:solidFill>
                <a:latin typeface="STXihei" panose="02010600040101010101" pitchFamily="2" charset="-122"/>
                <a:ea typeface="STXihei" panose="02010600040101010101" pitchFamily="2" charset="-122"/>
              </a:rPr>
            </a:br>
            <a:r>
              <a:rPr lang="zh-CN" altLang="en-US" sz="1600" b="1" dirty="0">
                <a:solidFill>
                  <a:schemeClr val="bg1"/>
                </a:solidFill>
                <a:latin typeface="STXihei" panose="02010600040101010101" pitchFamily="2" charset="-122"/>
                <a:ea typeface="STXihei" panose="02010600040101010101" pitchFamily="2" charset="-122"/>
              </a:rPr>
              <a:t>差距</a:t>
            </a:r>
          </a:p>
        </p:txBody>
      </p:sp>
      <p:sp>
        <p:nvSpPr>
          <p:cNvPr id="30" name="文本框 29">
            <a:extLst>
              <a:ext uri="{FF2B5EF4-FFF2-40B4-BE49-F238E27FC236}">
                <a16:creationId xmlns:a16="http://schemas.microsoft.com/office/drawing/2014/main" id="{16BD67EB-FA34-4499-A016-35B84B45371C}"/>
              </a:ext>
            </a:extLst>
          </p:cNvPr>
          <p:cNvSpPr txBox="1"/>
          <p:nvPr/>
        </p:nvSpPr>
        <p:spPr>
          <a:xfrm>
            <a:off x="8838000" y="1980000"/>
            <a:ext cx="1584000" cy="522000"/>
          </a:xfrm>
          <a:prstGeom prst="rect">
            <a:avLst/>
          </a:prstGeom>
          <a:solidFill>
            <a:srgbClr val="C00000"/>
          </a:solidFill>
        </p:spPr>
        <p:txBody>
          <a:bodyPr wrap="square" rtlCol="0" anchor="ctr" anchorCtr="0">
            <a:spAutoFit/>
          </a:bodyPr>
          <a:lstStyle/>
          <a:p>
            <a:pPr algn="ctr"/>
            <a:r>
              <a:rPr lang="zh-CN" altLang="en-US" sz="1600" b="1" dirty="0">
                <a:solidFill>
                  <a:schemeClr val="bg1"/>
                </a:solidFill>
                <a:latin typeface="STXihei" panose="02010600040101010101" pitchFamily="2" charset="-122"/>
                <a:ea typeface="STXihei" panose="02010600040101010101" pitchFamily="2" charset="-122"/>
              </a:rPr>
              <a:t>责任</a:t>
            </a:r>
            <a:endParaRPr lang="zh-CN" altLang="en-US" sz="1600" b="1" dirty="0">
              <a:solidFill>
                <a:schemeClr val="bg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2741" y="0"/>
            <a:ext cx="2992120" cy="558800"/>
          </a:xfrm>
          <a:prstGeom prst="rect">
            <a:avLst/>
          </a:prstGeom>
        </p:spPr>
        <p:txBody>
          <a:bodyPr vert="horz" wrap="square" lIns="0" tIns="12700" rIns="0" bIns="0" rtlCol="0">
            <a:spAutoFit/>
          </a:bodyPr>
          <a:lstStyle/>
          <a:p>
            <a:pPr marL="12700">
              <a:lnSpc>
                <a:spcPct val="100000"/>
              </a:lnSpc>
              <a:spcBef>
                <a:spcPts val="100"/>
              </a:spcBef>
            </a:pPr>
            <a:r>
              <a:rPr lang="zh-CN" altLang="en-US" sz="3500" spc="-5" dirty="0">
                <a:latin typeface="华文细黑" panose="02010600040101010101" pitchFamily="2" charset="-122"/>
                <a:ea typeface="华文细黑" panose="02010600040101010101" pitchFamily="2" charset="-122"/>
              </a:rPr>
              <a:t>汇总</a:t>
            </a:r>
            <a:endParaRPr sz="3500" dirty="0">
              <a:latin typeface="华文细黑" panose="02010600040101010101" pitchFamily="2" charset="-122"/>
              <a:ea typeface="华文细黑" panose="02010600040101010101" pitchFamily="2" charset="-122"/>
            </a:endParaRPr>
          </a:p>
        </p:txBody>
      </p:sp>
      <p:grpSp>
        <p:nvGrpSpPr>
          <p:cNvPr id="3" name="object 3"/>
          <p:cNvGrpSpPr/>
          <p:nvPr/>
        </p:nvGrpSpPr>
        <p:grpSpPr>
          <a:xfrm>
            <a:off x="4463789" y="1907133"/>
            <a:ext cx="5373370" cy="2940050"/>
            <a:chOff x="4463789" y="1907133"/>
            <a:chExt cx="5373370" cy="2940050"/>
          </a:xfrm>
        </p:grpSpPr>
        <p:sp>
          <p:nvSpPr>
            <p:cNvPr id="4" name="object 4"/>
            <p:cNvSpPr/>
            <p:nvPr/>
          </p:nvSpPr>
          <p:spPr>
            <a:xfrm>
              <a:off x="4463789" y="1907133"/>
              <a:ext cx="3297916" cy="1796423"/>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562498" y="2560231"/>
              <a:ext cx="3297910" cy="1796422"/>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6538633" y="3050463"/>
              <a:ext cx="3297910" cy="1796423"/>
            </a:xfrm>
            <a:prstGeom prst="rect">
              <a:avLst/>
            </a:prstGeom>
            <a:blipFill>
              <a:blip r:embed="rId2" cstate="print"/>
              <a:stretch>
                <a:fillRect/>
              </a:stretch>
            </a:blipFill>
          </p:spPr>
          <p:txBody>
            <a:bodyPr wrap="square" lIns="0" tIns="0" rIns="0" bIns="0" rtlCol="0"/>
            <a:lstStyle/>
            <a:p>
              <a:endParaRPr/>
            </a:p>
          </p:txBody>
        </p:sp>
      </p:grpSp>
      <p:sp>
        <p:nvSpPr>
          <p:cNvPr id="7" name="object 7"/>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zh-CN" altLang="en-US" sz="1100" b="1" spc="-25" dirty="0">
                <a:solidFill>
                  <a:srgbClr val="FFFFFF"/>
                </a:solidFill>
                <a:latin typeface="Arial"/>
                <a:cs typeface="Arial"/>
              </a:rPr>
              <a:t>第</a:t>
            </a:r>
            <a:fld id="{81D60167-4931-47E6-BA6A-407CBD079E47}" type="slidenum">
              <a:rPr sz="1100" b="1" smtClean="0">
                <a:solidFill>
                  <a:srgbClr val="FFFFFF"/>
                </a:solidFill>
                <a:latin typeface="Arial"/>
                <a:cs typeface="Arial"/>
              </a:rPr>
              <a:t>32</a:t>
            </a:fld>
            <a:r>
              <a:rPr lang="zh-CN" altLang="en-US" sz="1100" b="1" dirty="0">
                <a:solidFill>
                  <a:srgbClr val="FFFFFF"/>
                </a:solidFill>
                <a:latin typeface="Arial"/>
                <a:cs typeface="Arial"/>
              </a:rPr>
              <a:t>页</a:t>
            </a:r>
            <a:endParaRPr sz="1100" dirty="0">
              <a:latin typeface="Arial"/>
              <a:cs typeface="Arial"/>
            </a:endParaRPr>
          </a:p>
        </p:txBody>
      </p:sp>
      <p:sp>
        <p:nvSpPr>
          <p:cNvPr id="8" name="object 8"/>
          <p:cNvSpPr txBox="1"/>
          <p:nvPr/>
        </p:nvSpPr>
        <p:spPr>
          <a:xfrm>
            <a:off x="136883" y="7343622"/>
            <a:ext cx="1567180" cy="166712"/>
          </a:xfrm>
          <a:prstGeom prst="rect">
            <a:avLst/>
          </a:prstGeom>
        </p:spPr>
        <p:txBody>
          <a:bodyPr vert="horz" wrap="square" lIns="0" tIns="0" rIns="0" bIns="0" rtlCol="0">
            <a:spAutoFit/>
          </a:bodyPr>
          <a:lstStyle/>
          <a:p>
            <a:pPr marL="11139" defTabSz="802020">
              <a:lnSpc>
                <a:spcPts val="1250"/>
              </a:lnSpc>
              <a:defRPr/>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9" name="object 9"/>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Arial"/>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object 10"/>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n-US" sz="1100" b="1" spc="-15" dirty="0">
                <a:solidFill>
                  <a:srgbClr val="FFFFFF"/>
                </a:solidFill>
                <a:latin typeface="Arial"/>
                <a:cs typeface="Arial"/>
              </a:rPr>
              <a:t>2020</a:t>
            </a:r>
            <a:r>
              <a:rPr lang="zh-CN" altLang="en-US" sz="1100" b="1" spc="-15" dirty="0">
                <a:solidFill>
                  <a:srgbClr val="FFFFFF"/>
                </a:solidFill>
                <a:latin typeface="Arial"/>
                <a:cs typeface="Arial"/>
              </a:rPr>
              <a:t>年</a:t>
            </a:r>
            <a:r>
              <a:rPr lang="en-US" altLang="zh-CN" sz="1100" b="1" spc="-15" dirty="0">
                <a:solidFill>
                  <a:srgbClr val="FFFFFF"/>
                </a:solidFill>
                <a:latin typeface="Arial"/>
                <a:cs typeface="Arial"/>
              </a:rPr>
              <a:t>11</a:t>
            </a:r>
            <a:r>
              <a:rPr lang="zh-CN" altLang="en-US" sz="1100" b="1" spc="-15" dirty="0">
                <a:solidFill>
                  <a:srgbClr val="FFFFFF"/>
                </a:solidFill>
                <a:latin typeface="Arial"/>
                <a:cs typeface="Arial"/>
              </a:rPr>
              <a:t>月</a:t>
            </a:r>
            <a:r>
              <a:rPr lang="en-US" altLang="zh-CN" sz="1100" b="1" spc="-15" dirty="0">
                <a:solidFill>
                  <a:srgbClr val="FFFFFF"/>
                </a:solidFill>
                <a:latin typeface="Arial"/>
                <a:cs typeface="Arial"/>
              </a:rPr>
              <a:t>25</a:t>
            </a:r>
            <a:r>
              <a:rPr lang="zh-CN" altLang="en-US" sz="1100" b="1" spc="-15" dirty="0">
                <a:solidFill>
                  <a:srgbClr val="FFFFFF"/>
                </a:solidFill>
                <a:latin typeface="Arial"/>
                <a:cs typeface="Arial"/>
              </a:rPr>
              <a:t>日</a:t>
            </a:r>
            <a:endParaRPr sz="1100" dirty="0">
              <a:latin typeface="Arial"/>
              <a:cs typeface="Arial"/>
            </a:endParaRPr>
          </a:p>
        </p:txBody>
      </p:sp>
      <p:sp>
        <p:nvSpPr>
          <p:cNvPr id="11" name="文本框 10">
            <a:extLst>
              <a:ext uri="{FF2B5EF4-FFF2-40B4-BE49-F238E27FC236}">
                <a16:creationId xmlns:a16="http://schemas.microsoft.com/office/drawing/2014/main" id="{7E80C092-17B0-4469-8CEF-BF1316BC37FA}"/>
              </a:ext>
            </a:extLst>
          </p:cNvPr>
          <p:cNvSpPr txBox="1"/>
          <p:nvPr/>
        </p:nvSpPr>
        <p:spPr>
          <a:xfrm>
            <a:off x="4482000" y="1927453"/>
            <a:ext cx="666000" cy="252000"/>
          </a:xfrm>
          <a:prstGeom prst="rect">
            <a:avLst/>
          </a:prstGeom>
          <a:solidFill>
            <a:srgbClr val="C00000"/>
          </a:solidFill>
        </p:spPr>
        <p:txBody>
          <a:bodyPr wrap="square" rtlCol="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主要挑战</a:t>
            </a:r>
            <a:r>
              <a:rPr lang="en-US" altLang="zh-CN" sz="700" b="1" dirty="0">
                <a:solidFill>
                  <a:schemeClr val="bg1"/>
                </a:solidFill>
                <a:latin typeface="华文细黑" panose="02010600040101010101" pitchFamily="2" charset="-122"/>
                <a:ea typeface="华文细黑" panose="02010600040101010101" pitchFamily="2" charset="-122"/>
              </a:rPr>
              <a:t>/</a:t>
            </a:r>
            <a:br>
              <a:rPr lang="en-US" altLang="zh-CN" sz="700" b="1" dirty="0">
                <a:solidFill>
                  <a:schemeClr val="bg1"/>
                </a:solidFill>
                <a:latin typeface="华文细黑" panose="02010600040101010101" pitchFamily="2" charset="-122"/>
                <a:ea typeface="华文细黑" panose="02010600040101010101" pitchFamily="2" charset="-122"/>
              </a:rPr>
            </a:br>
            <a:r>
              <a:rPr lang="zh-CN" altLang="en-US" sz="700" b="1" dirty="0">
                <a:solidFill>
                  <a:schemeClr val="bg1"/>
                </a:solidFill>
                <a:latin typeface="华文细黑" panose="02010600040101010101" pitchFamily="2" charset="-122"/>
                <a:ea typeface="华文细黑" panose="02010600040101010101" pitchFamily="2" charset="-122"/>
              </a:rPr>
              <a:t>差距</a:t>
            </a:r>
          </a:p>
        </p:txBody>
      </p:sp>
      <p:sp>
        <p:nvSpPr>
          <p:cNvPr id="12" name="文本框 11">
            <a:extLst>
              <a:ext uri="{FF2B5EF4-FFF2-40B4-BE49-F238E27FC236}">
                <a16:creationId xmlns:a16="http://schemas.microsoft.com/office/drawing/2014/main" id="{247D379E-52F7-4591-9316-58D91A136EE2}"/>
              </a:ext>
            </a:extLst>
          </p:cNvPr>
          <p:cNvSpPr txBox="1"/>
          <p:nvPr/>
        </p:nvSpPr>
        <p:spPr>
          <a:xfrm>
            <a:off x="5580000" y="2574000"/>
            <a:ext cx="666000" cy="270000"/>
          </a:xfrm>
          <a:prstGeom prst="rect">
            <a:avLst/>
          </a:prstGeom>
          <a:solidFill>
            <a:srgbClr val="C00000"/>
          </a:solidFill>
        </p:spPr>
        <p:txBody>
          <a:bodyPr wrap="square" rtlCol="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主要挑战</a:t>
            </a:r>
            <a:r>
              <a:rPr lang="en-US" altLang="zh-CN" sz="700" b="1" dirty="0">
                <a:solidFill>
                  <a:schemeClr val="bg1"/>
                </a:solidFill>
                <a:latin typeface="华文细黑" panose="02010600040101010101" pitchFamily="2" charset="-122"/>
                <a:ea typeface="华文细黑" panose="02010600040101010101" pitchFamily="2" charset="-122"/>
              </a:rPr>
              <a:t>/</a:t>
            </a:r>
            <a:br>
              <a:rPr lang="en-US" altLang="zh-CN" sz="700" b="1" dirty="0">
                <a:solidFill>
                  <a:schemeClr val="bg1"/>
                </a:solidFill>
                <a:latin typeface="华文细黑" panose="02010600040101010101" pitchFamily="2" charset="-122"/>
                <a:ea typeface="华文细黑" panose="02010600040101010101" pitchFamily="2" charset="-122"/>
              </a:rPr>
            </a:br>
            <a:r>
              <a:rPr lang="zh-CN" altLang="en-US" sz="700" b="1" dirty="0">
                <a:solidFill>
                  <a:schemeClr val="bg1"/>
                </a:solidFill>
                <a:latin typeface="华文细黑" panose="02010600040101010101" pitchFamily="2" charset="-122"/>
                <a:ea typeface="华文细黑" panose="02010600040101010101" pitchFamily="2" charset="-122"/>
              </a:rPr>
              <a:t>差距</a:t>
            </a:r>
          </a:p>
        </p:txBody>
      </p:sp>
      <p:sp>
        <p:nvSpPr>
          <p:cNvPr id="13" name="文本框 12">
            <a:extLst>
              <a:ext uri="{FF2B5EF4-FFF2-40B4-BE49-F238E27FC236}">
                <a16:creationId xmlns:a16="http://schemas.microsoft.com/office/drawing/2014/main" id="{5CBFA3D8-78EF-48A5-A135-39BFF98FDB0B}"/>
              </a:ext>
            </a:extLst>
          </p:cNvPr>
          <p:cNvSpPr txBox="1"/>
          <p:nvPr/>
        </p:nvSpPr>
        <p:spPr>
          <a:xfrm>
            <a:off x="6552000" y="3060000"/>
            <a:ext cx="669600" cy="252000"/>
          </a:xfrm>
          <a:prstGeom prst="rect">
            <a:avLst/>
          </a:prstGeom>
          <a:solidFill>
            <a:srgbClr val="C00000"/>
          </a:solidFill>
        </p:spPr>
        <p:txBody>
          <a:bodyPr wrap="square" rtlCol="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主要挑战</a:t>
            </a:r>
            <a:r>
              <a:rPr lang="en-US" altLang="zh-CN" sz="700" b="1" dirty="0">
                <a:solidFill>
                  <a:schemeClr val="bg1"/>
                </a:solidFill>
                <a:latin typeface="华文细黑" panose="02010600040101010101" pitchFamily="2" charset="-122"/>
                <a:ea typeface="华文细黑" panose="02010600040101010101" pitchFamily="2" charset="-122"/>
              </a:rPr>
              <a:t>/</a:t>
            </a:r>
            <a:br>
              <a:rPr lang="en-US" altLang="zh-CN" sz="700" b="1" dirty="0">
                <a:solidFill>
                  <a:schemeClr val="bg1"/>
                </a:solidFill>
                <a:latin typeface="华文细黑" panose="02010600040101010101" pitchFamily="2" charset="-122"/>
                <a:ea typeface="华文细黑" panose="02010600040101010101" pitchFamily="2" charset="-122"/>
              </a:rPr>
            </a:br>
            <a:r>
              <a:rPr lang="zh-CN" altLang="en-US" sz="700" b="1" dirty="0">
                <a:solidFill>
                  <a:schemeClr val="bg1"/>
                </a:solidFill>
                <a:latin typeface="华文细黑" panose="02010600040101010101" pitchFamily="2" charset="-122"/>
                <a:ea typeface="华文细黑" panose="02010600040101010101" pitchFamily="2" charset="-122"/>
              </a:rPr>
              <a:t>差距</a:t>
            </a:r>
          </a:p>
        </p:txBody>
      </p:sp>
      <p:sp>
        <p:nvSpPr>
          <p:cNvPr id="14" name="文本框 13">
            <a:extLst>
              <a:ext uri="{FF2B5EF4-FFF2-40B4-BE49-F238E27FC236}">
                <a16:creationId xmlns:a16="http://schemas.microsoft.com/office/drawing/2014/main" id="{3517C6C3-4BF8-42E6-86B1-9EA9D858A452}"/>
              </a:ext>
            </a:extLst>
          </p:cNvPr>
          <p:cNvSpPr txBox="1"/>
          <p:nvPr/>
        </p:nvSpPr>
        <p:spPr>
          <a:xfrm>
            <a:off x="5209715" y="1962276"/>
            <a:ext cx="976167" cy="215444"/>
          </a:xfrm>
          <a:prstGeom prst="rect">
            <a:avLst/>
          </a:prstGeom>
          <a:solidFill>
            <a:srgbClr val="C00000"/>
          </a:solidFill>
        </p:spPr>
        <p:txBody>
          <a:bodyPr wrap="square" rtlCol="0">
            <a:spAutoFit/>
          </a:bodyPr>
          <a:lstStyle/>
          <a:p>
            <a:pPr algn="ctr"/>
            <a:r>
              <a:rPr lang="zh-CN" altLang="en-US" sz="800" b="1" dirty="0">
                <a:solidFill>
                  <a:schemeClr val="bg1"/>
                </a:solidFill>
              </a:rPr>
              <a:t>拟议解决方案</a:t>
            </a:r>
            <a:endParaRPr lang="zh-CN" altLang="en-US" b="1" dirty="0">
              <a:solidFill>
                <a:schemeClr val="bg1"/>
              </a:solidFill>
            </a:endParaRPr>
          </a:p>
        </p:txBody>
      </p:sp>
      <p:sp>
        <p:nvSpPr>
          <p:cNvPr id="15" name="文本框 14">
            <a:extLst>
              <a:ext uri="{FF2B5EF4-FFF2-40B4-BE49-F238E27FC236}">
                <a16:creationId xmlns:a16="http://schemas.microsoft.com/office/drawing/2014/main" id="{6F285F7F-60B3-45ED-B3A9-3FB97EAB0DC7}"/>
              </a:ext>
            </a:extLst>
          </p:cNvPr>
          <p:cNvSpPr txBox="1"/>
          <p:nvPr/>
        </p:nvSpPr>
        <p:spPr>
          <a:xfrm>
            <a:off x="6295201" y="2574000"/>
            <a:ext cx="1008000" cy="252000"/>
          </a:xfrm>
          <a:prstGeom prst="rect">
            <a:avLst/>
          </a:prstGeom>
          <a:solidFill>
            <a:srgbClr val="C00000"/>
          </a:solidFill>
        </p:spPr>
        <p:txBody>
          <a:bodyPr wrap="square" rtlCol="0" anchor="ctr" anchorCtr="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拟议解决方案</a:t>
            </a:r>
          </a:p>
        </p:txBody>
      </p:sp>
      <p:sp>
        <p:nvSpPr>
          <p:cNvPr id="16" name="文本框 15">
            <a:extLst>
              <a:ext uri="{FF2B5EF4-FFF2-40B4-BE49-F238E27FC236}">
                <a16:creationId xmlns:a16="http://schemas.microsoft.com/office/drawing/2014/main" id="{70F8387B-90BC-497F-8C9C-7B5A6ADCE845}"/>
              </a:ext>
            </a:extLst>
          </p:cNvPr>
          <p:cNvSpPr txBox="1"/>
          <p:nvPr/>
        </p:nvSpPr>
        <p:spPr>
          <a:xfrm>
            <a:off x="7254000" y="3085970"/>
            <a:ext cx="1008000" cy="234000"/>
          </a:xfrm>
          <a:prstGeom prst="rect">
            <a:avLst/>
          </a:prstGeom>
          <a:solidFill>
            <a:srgbClr val="C00000"/>
          </a:solidFill>
        </p:spPr>
        <p:txBody>
          <a:bodyPr wrap="square" rtlCol="0" anchor="ctr" anchorCtr="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拟议解决方案</a:t>
            </a:r>
          </a:p>
        </p:txBody>
      </p:sp>
      <p:sp>
        <p:nvSpPr>
          <p:cNvPr id="17" name="文本框 16">
            <a:extLst>
              <a:ext uri="{FF2B5EF4-FFF2-40B4-BE49-F238E27FC236}">
                <a16:creationId xmlns:a16="http://schemas.microsoft.com/office/drawing/2014/main" id="{4EC7236D-68DF-4548-8550-6B4E26CCA23D}"/>
              </a:ext>
            </a:extLst>
          </p:cNvPr>
          <p:cNvSpPr txBox="1"/>
          <p:nvPr/>
        </p:nvSpPr>
        <p:spPr>
          <a:xfrm>
            <a:off x="5184000" y="1944000"/>
            <a:ext cx="943477" cy="252000"/>
          </a:xfrm>
          <a:prstGeom prst="rect">
            <a:avLst/>
          </a:prstGeom>
          <a:solidFill>
            <a:srgbClr val="C00000"/>
          </a:solidFill>
        </p:spPr>
        <p:txBody>
          <a:bodyPr wrap="square" rtlCol="0" anchor="ctr" anchorCtr="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拟议解决方案</a:t>
            </a:r>
          </a:p>
        </p:txBody>
      </p:sp>
      <p:sp>
        <p:nvSpPr>
          <p:cNvPr id="18" name="文本框 17">
            <a:extLst>
              <a:ext uri="{FF2B5EF4-FFF2-40B4-BE49-F238E27FC236}">
                <a16:creationId xmlns:a16="http://schemas.microsoft.com/office/drawing/2014/main" id="{CF3F31EA-7091-4B69-A5E3-99AED585CBA7}"/>
              </a:ext>
            </a:extLst>
          </p:cNvPr>
          <p:cNvSpPr txBox="1"/>
          <p:nvPr/>
        </p:nvSpPr>
        <p:spPr>
          <a:xfrm>
            <a:off x="6228000" y="1943999"/>
            <a:ext cx="730294" cy="252000"/>
          </a:xfrm>
          <a:prstGeom prst="rect">
            <a:avLst/>
          </a:prstGeom>
          <a:solidFill>
            <a:srgbClr val="C00000"/>
          </a:solidFill>
        </p:spPr>
        <p:txBody>
          <a:bodyPr wrap="square" rtlCol="0" anchor="ctr" anchorCtr="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解决时间表</a:t>
            </a:r>
          </a:p>
        </p:txBody>
      </p:sp>
      <p:sp>
        <p:nvSpPr>
          <p:cNvPr id="21" name="文本框 20">
            <a:extLst>
              <a:ext uri="{FF2B5EF4-FFF2-40B4-BE49-F238E27FC236}">
                <a16:creationId xmlns:a16="http://schemas.microsoft.com/office/drawing/2014/main" id="{FD83523A-9523-453C-8751-016BFEA291D4}"/>
              </a:ext>
            </a:extLst>
          </p:cNvPr>
          <p:cNvSpPr txBox="1"/>
          <p:nvPr/>
        </p:nvSpPr>
        <p:spPr>
          <a:xfrm>
            <a:off x="7002420" y="1931613"/>
            <a:ext cx="730294" cy="252000"/>
          </a:xfrm>
          <a:prstGeom prst="rect">
            <a:avLst/>
          </a:prstGeom>
          <a:solidFill>
            <a:srgbClr val="C00000"/>
          </a:solidFill>
        </p:spPr>
        <p:txBody>
          <a:bodyPr wrap="square" rtlCol="0" anchor="ctr" anchorCtr="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责任</a:t>
            </a:r>
          </a:p>
        </p:txBody>
      </p:sp>
      <p:sp>
        <p:nvSpPr>
          <p:cNvPr id="24" name="文本框 23">
            <a:extLst>
              <a:ext uri="{FF2B5EF4-FFF2-40B4-BE49-F238E27FC236}">
                <a16:creationId xmlns:a16="http://schemas.microsoft.com/office/drawing/2014/main" id="{CC342E4C-897F-492F-9A3A-55AC2B088429}"/>
              </a:ext>
            </a:extLst>
          </p:cNvPr>
          <p:cNvSpPr txBox="1"/>
          <p:nvPr/>
        </p:nvSpPr>
        <p:spPr>
          <a:xfrm>
            <a:off x="8100000" y="2591999"/>
            <a:ext cx="730654" cy="252000"/>
          </a:xfrm>
          <a:prstGeom prst="rect">
            <a:avLst/>
          </a:prstGeom>
          <a:solidFill>
            <a:srgbClr val="C00000"/>
          </a:solidFill>
        </p:spPr>
        <p:txBody>
          <a:bodyPr wrap="square" rtlCol="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责任</a:t>
            </a:r>
          </a:p>
        </p:txBody>
      </p:sp>
      <p:sp>
        <p:nvSpPr>
          <p:cNvPr id="25" name="文本框 24">
            <a:extLst>
              <a:ext uri="{FF2B5EF4-FFF2-40B4-BE49-F238E27FC236}">
                <a16:creationId xmlns:a16="http://schemas.microsoft.com/office/drawing/2014/main" id="{EE01ED2E-49E3-4EC7-A69A-1010FF9FCCCA}"/>
              </a:ext>
            </a:extLst>
          </p:cNvPr>
          <p:cNvSpPr txBox="1"/>
          <p:nvPr/>
        </p:nvSpPr>
        <p:spPr>
          <a:xfrm>
            <a:off x="9071999" y="3077999"/>
            <a:ext cx="756000" cy="234000"/>
          </a:xfrm>
          <a:prstGeom prst="rect">
            <a:avLst/>
          </a:prstGeom>
          <a:solidFill>
            <a:srgbClr val="C00000"/>
          </a:solidFill>
        </p:spPr>
        <p:txBody>
          <a:bodyPr wrap="square" rtlCol="0" anchor="ctr" anchorCtr="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责任</a:t>
            </a:r>
          </a:p>
        </p:txBody>
      </p:sp>
      <p:sp>
        <p:nvSpPr>
          <p:cNvPr id="26" name="文本框 25">
            <a:extLst>
              <a:ext uri="{FF2B5EF4-FFF2-40B4-BE49-F238E27FC236}">
                <a16:creationId xmlns:a16="http://schemas.microsoft.com/office/drawing/2014/main" id="{136514BA-E4C2-497E-BC0F-52A4557CA1A2}"/>
              </a:ext>
            </a:extLst>
          </p:cNvPr>
          <p:cNvSpPr txBox="1"/>
          <p:nvPr/>
        </p:nvSpPr>
        <p:spPr>
          <a:xfrm>
            <a:off x="7327900" y="2591999"/>
            <a:ext cx="738000" cy="252000"/>
          </a:xfrm>
          <a:prstGeom prst="rect">
            <a:avLst/>
          </a:prstGeom>
          <a:solidFill>
            <a:srgbClr val="C00000"/>
          </a:solidFill>
        </p:spPr>
        <p:txBody>
          <a:bodyPr wrap="square" rtlCol="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解决时间表</a:t>
            </a:r>
          </a:p>
        </p:txBody>
      </p:sp>
      <p:sp>
        <p:nvSpPr>
          <p:cNvPr id="27" name="文本框 26">
            <a:extLst>
              <a:ext uri="{FF2B5EF4-FFF2-40B4-BE49-F238E27FC236}">
                <a16:creationId xmlns:a16="http://schemas.microsoft.com/office/drawing/2014/main" id="{B6A47199-047B-40E8-98EE-C84EE600B850}"/>
              </a:ext>
            </a:extLst>
          </p:cNvPr>
          <p:cNvSpPr txBox="1"/>
          <p:nvPr/>
        </p:nvSpPr>
        <p:spPr>
          <a:xfrm>
            <a:off x="8298000" y="3078000"/>
            <a:ext cx="756000" cy="252000"/>
          </a:xfrm>
          <a:prstGeom prst="rect">
            <a:avLst/>
          </a:prstGeom>
          <a:solidFill>
            <a:srgbClr val="C00000"/>
          </a:solidFill>
        </p:spPr>
        <p:txBody>
          <a:bodyPr wrap="square" rtlCol="0" anchor="ctr" anchorCtr="0">
            <a:spAutoFit/>
          </a:bodyPr>
          <a:lstStyle/>
          <a:p>
            <a:pPr algn="ctr"/>
            <a:r>
              <a:rPr lang="zh-CN" altLang="en-US" sz="700" b="1" dirty="0">
                <a:solidFill>
                  <a:schemeClr val="bg1"/>
                </a:solidFill>
                <a:latin typeface="华文细黑" panose="02010600040101010101" pitchFamily="2" charset="-122"/>
                <a:ea typeface="华文细黑" panose="02010600040101010101" pitchFamily="2" charset="-122"/>
              </a:rPr>
              <a:t>解决时间表</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12741" y="0"/>
            <a:ext cx="5833745" cy="558800"/>
          </a:xfrm>
          <a:prstGeom prst="rect">
            <a:avLst/>
          </a:prstGeom>
        </p:spPr>
        <p:txBody>
          <a:bodyPr vert="horz" wrap="square" lIns="0" tIns="12700" rIns="0" bIns="0" rtlCol="0">
            <a:spAutoFit/>
          </a:bodyPr>
          <a:lstStyle/>
          <a:p>
            <a:pPr marL="12700">
              <a:lnSpc>
                <a:spcPct val="100000"/>
              </a:lnSpc>
              <a:spcBef>
                <a:spcPts val="100"/>
              </a:spcBef>
            </a:pPr>
            <a:r>
              <a:rPr lang="zh-CN" altLang="en-US" sz="3500" spc="-5" dirty="0">
                <a:latin typeface="华文细黑" panose="02010600040101010101" pitchFamily="2" charset="-122"/>
                <a:ea typeface="华文细黑" panose="02010600040101010101" pitchFamily="2" charset="-122"/>
              </a:rPr>
              <a:t>参与者反馈表</a:t>
            </a:r>
            <a:endParaRPr sz="3500" dirty="0">
              <a:latin typeface="华文细黑" panose="02010600040101010101" pitchFamily="2" charset="-122"/>
              <a:ea typeface="华文细黑" panose="02010600040101010101" pitchFamily="2" charset="-122"/>
            </a:endParaRPr>
          </a:p>
        </p:txBody>
      </p:sp>
      <p:sp>
        <p:nvSpPr>
          <p:cNvPr id="19" name="object 19"/>
          <p:cNvSpPr/>
          <p:nvPr/>
        </p:nvSpPr>
        <p:spPr>
          <a:xfrm>
            <a:off x="612648" y="1304543"/>
            <a:ext cx="4514088" cy="5398008"/>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object 20"/>
          <p:cNvSpPr txBox="1"/>
          <p:nvPr/>
        </p:nvSpPr>
        <p:spPr>
          <a:xfrm>
            <a:off x="5492770" y="2711703"/>
            <a:ext cx="3879215" cy="1152880"/>
          </a:xfrm>
          <a:prstGeom prst="rect">
            <a:avLst/>
          </a:prstGeom>
        </p:spPr>
        <p:txBody>
          <a:bodyPr vert="horz" wrap="square" lIns="0" tIns="21590" rIns="0" bIns="0" rtlCol="0">
            <a:spAutoFit/>
          </a:bodyPr>
          <a:lstStyle/>
          <a:p>
            <a:pPr marL="12700" marR="5080">
              <a:lnSpc>
                <a:spcPct val="97600"/>
              </a:lnSpc>
              <a:spcBef>
                <a:spcPts val="170"/>
              </a:spcBef>
            </a:pPr>
            <a:r>
              <a:rPr lang="zh-CN" altLang="en-US" sz="2500" spc="-25" dirty="0">
                <a:latin typeface="KaiTi" panose="02010609060101010101" pitchFamily="49" charset="-122"/>
                <a:ea typeface="KaiTi" panose="02010609060101010101" pitchFamily="49" charset="-122"/>
                <a:cs typeface="Arial"/>
              </a:rPr>
              <a:t>你的反馈将有助于我们保持和提高未来模拟演习的质量和相关性。</a:t>
            </a:r>
            <a:endParaRPr sz="2500" dirty="0">
              <a:latin typeface="KaiTi" panose="02010609060101010101" pitchFamily="49" charset="-122"/>
              <a:ea typeface="KaiTi" panose="02010609060101010101" pitchFamily="49" charset="-122"/>
              <a:cs typeface="Arial"/>
            </a:endParaRPr>
          </a:p>
        </p:txBody>
      </p:sp>
      <p:sp>
        <p:nvSpPr>
          <p:cNvPr id="21" name="object 21"/>
          <p:cNvSpPr/>
          <p:nvPr/>
        </p:nvSpPr>
        <p:spPr>
          <a:xfrm>
            <a:off x="6876007" y="4938806"/>
            <a:ext cx="490462" cy="582430"/>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object 22"/>
          <p:cNvSpPr txBox="1"/>
          <p:nvPr/>
        </p:nvSpPr>
        <p:spPr>
          <a:xfrm>
            <a:off x="7463959" y="5063744"/>
            <a:ext cx="873760"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70C0"/>
                </a:solidFill>
                <a:latin typeface="Times New Roman" panose="02020603050405020304" pitchFamily="18" charset="0"/>
                <a:cs typeface="Times New Roman" panose="02020603050405020304" pitchFamily="18" charset="0"/>
              </a:rPr>
              <a:t>5</a:t>
            </a:r>
            <a:r>
              <a:rPr lang="zh-CN" altLang="en-US" sz="2100" b="1" spc="-70" dirty="0">
                <a:solidFill>
                  <a:srgbClr val="0070C0"/>
                </a:solidFill>
                <a:latin typeface="华文细黑" panose="02010600040101010101" pitchFamily="2" charset="-122"/>
                <a:ea typeface="华文细黑" panose="02010600040101010101" pitchFamily="2" charset="-122"/>
                <a:cs typeface="Arial"/>
              </a:rPr>
              <a:t>分钟</a:t>
            </a:r>
            <a:endParaRPr sz="2100" dirty="0">
              <a:latin typeface="华文细黑" panose="02010600040101010101" pitchFamily="2" charset="-122"/>
              <a:ea typeface="华文细黑" panose="02010600040101010101" pitchFamily="2" charset="-122"/>
              <a:cs typeface="Arial"/>
            </a:endParaRPr>
          </a:p>
        </p:txBody>
      </p:sp>
      <p:sp>
        <p:nvSpPr>
          <p:cNvPr id="23" name="object 23"/>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zh-CN" altLang="en-US" sz="1100" b="1" spc="-25" dirty="0">
                <a:solidFill>
                  <a:srgbClr val="FFFFFF"/>
                </a:solidFill>
                <a:latin typeface="Arial"/>
                <a:cs typeface="Arial"/>
              </a:rPr>
              <a:t>第</a:t>
            </a:r>
            <a:fld id="{81D60167-4931-47E6-BA6A-407CBD079E47}" type="slidenum">
              <a:rPr sz="1100" b="1" smtClean="0">
                <a:solidFill>
                  <a:srgbClr val="FFFFFF"/>
                </a:solidFill>
                <a:latin typeface="Arial"/>
                <a:cs typeface="Arial"/>
              </a:rPr>
              <a:t>33</a:t>
            </a:fld>
            <a:r>
              <a:rPr lang="zh-CN" altLang="en-US" sz="1100" b="1" dirty="0">
                <a:solidFill>
                  <a:srgbClr val="FFFFFF"/>
                </a:solidFill>
                <a:latin typeface="Arial"/>
                <a:cs typeface="Arial"/>
              </a:rPr>
              <a:t>页</a:t>
            </a:r>
            <a:endParaRPr sz="1100" dirty="0">
              <a:latin typeface="Arial"/>
              <a:cs typeface="Arial"/>
            </a:endParaRPr>
          </a:p>
        </p:txBody>
      </p:sp>
      <p:sp>
        <p:nvSpPr>
          <p:cNvPr id="24" name="object 24"/>
          <p:cNvSpPr txBox="1"/>
          <p:nvPr/>
        </p:nvSpPr>
        <p:spPr>
          <a:xfrm>
            <a:off x="67819" y="7343340"/>
            <a:ext cx="1567180" cy="166712"/>
          </a:xfrm>
          <a:prstGeom prst="rect">
            <a:avLst/>
          </a:prstGeom>
        </p:spPr>
        <p:txBody>
          <a:bodyPr vert="horz" wrap="square" lIns="0" tIns="0" rIns="0" bIns="0" rtlCol="0">
            <a:spAutoFit/>
          </a:bodyPr>
          <a:lstStyle/>
          <a:p>
            <a:pPr marL="11139" defTabSz="802020">
              <a:lnSpc>
                <a:spcPts val="1250"/>
              </a:lnSpc>
              <a:defRPr/>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25" name="object 25"/>
          <p:cNvSpPr txBox="1"/>
          <p:nvPr/>
        </p:nvSpPr>
        <p:spPr>
          <a:xfrm>
            <a:off x="2092723" y="7344000"/>
            <a:ext cx="2269490" cy="166712"/>
          </a:xfrm>
          <a:prstGeom prst="rect">
            <a:avLst/>
          </a:prstGeom>
        </p:spPr>
        <p:txBody>
          <a:bodyPr vert="horz" wrap="square" lIns="0" tIns="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Arial"/>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6" name="object 26"/>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en-US" altLang="zh-CN" sz="1100" b="1" spc="-25" dirty="0">
                <a:solidFill>
                  <a:srgbClr val="FFFFFF"/>
                </a:solidFill>
                <a:latin typeface="Arial"/>
                <a:cs typeface="Arial"/>
              </a:rPr>
              <a:t>2020</a:t>
            </a:r>
            <a:r>
              <a:rPr lang="zh-CN" altLang="en-US" sz="1100" b="1" spc="-25" dirty="0">
                <a:solidFill>
                  <a:srgbClr val="FFFFFF"/>
                </a:solidFill>
                <a:latin typeface="Arial"/>
                <a:cs typeface="Arial"/>
              </a:rPr>
              <a:t>年</a:t>
            </a:r>
            <a:r>
              <a:rPr lang="en-US" altLang="zh-CN" sz="1100" b="1" spc="-25" dirty="0">
                <a:solidFill>
                  <a:srgbClr val="FFFFFF"/>
                </a:solidFill>
                <a:latin typeface="Arial"/>
                <a:cs typeface="Arial"/>
              </a:rPr>
              <a:t>11</a:t>
            </a:r>
            <a:r>
              <a:rPr lang="zh-CN" altLang="en-US" sz="1100" b="1" spc="-25" dirty="0">
                <a:solidFill>
                  <a:srgbClr val="FFFFFF"/>
                </a:solidFill>
                <a:latin typeface="Arial"/>
                <a:cs typeface="Arial"/>
              </a:rPr>
              <a:t>月</a:t>
            </a:r>
            <a:r>
              <a:rPr lang="en-US" altLang="zh-CN" sz="1100" b="1" spc="-25" dirty="0">
                <a:solidFill>
                  <a:srgbClr val="FFFFFF"/>
                </a:solidFill>
                <a:latin typeface="Arial"/>
                <a:cs typeface="Arial"/>
              </a:rPr>
              <a:t>25</a:t>
            </a:r>
            <a:r>
              <a:rPr lang="zh-CN" altLang="en-US" sz="1100" b="1" spc="-25" dirty="0">
                <a:solidFill>
                  <a:srgbClr val="FFFFFF"/>
                </a:solidFill>
                <a:latin typeface="Arial"/>
                <a:cs typeface="Arial"/>
              </a:rPr>
              <a:t>日</a:t>
            </a:r>
            <a:endParaRPr lang="zh-CN" altLang="en-US" sz="1100" dirty="0">
              <a:latin typeface="Arial"/>
              <a:cs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2741" y="0"/>
            <a:ext cx="5020945" cy="558800"/>
          </a:xfrm>
          <a:prstGeom prst="rect">
            <a:avLst/>
          </a:prstGeom>
        </p:spPr>
        <p:txBody>
          <a:bodyPr vert="horz" wrap="square" lIns="0" tIns="12700" rIns="0" bIns="0" rtlCol="0">
            <a:spAutoFit/>
          </a:bodyPr>
          <a:lstStyle/>
          <a:p>
            <a:pPr marL="12700">
              <a:lnSpc>
                <a:spcPct val="100000"/>
              </a:lnSpc>
              <a:spcBef>
                <a:spcPts val="100"/>
              </a:spcBef>
            </a:pPr>
            <a:r>
              <a:rPr lang="zh-CN" altLang="en-US" sz="3500" b="1" dirty="0">
                <a:solidFill>
                  <a:srgbClr val="FFFFFF"/>
                </a:solidFill>
                <a:latin typeface="华文细黑" panose="02010600040101010101" pitchFamily="2" charset="-122"/>
                <a:ea typeface="华文细黑" panose="02010600040101010101" pitchFamily="2" charset="-122"/>
                <a:cs typeface="Arial"/>
              </a:rPr>
              <a:t>后续步骤和总结</a:t>
            </a:r>
            <a:endParaRPr sz="3500" dirty="0">
              <a:latin typeface="华文细黑" panose="02010600040101010101" pitchFamily="2" charset="-122"/>
              <a:ea typeface="华文细黑" panose="02010600040101010101" pitchFamily="2" charset="-122"/>
              <a:cs typeface="Arial"/>
            </a:endParaRPr>
          </a:p>
        </p:txBody>
      </p:sp>
      <p:sp>
        <p:nvSpPr>
          <p:cNvPr id="3" name="object 3"/>
          <p:cNvSpPr/>
          <p:nvPr/>
        </p:nvSpPr>
        <p:spPr>
          <a:xfrm>
            <a:off x="1476514" y="1389409"/>
            <a:ext cx="7314842" cy="4756577"/>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 name="object 4"/>
          <p:cNvSpPr txBox="1"/>
          <p:nvPr/>
        </p:nvSpPr>
        <p:spPr>
          <a:xfrm>
            <a:off x="3871872" y="4811267"/>
            <a:ext cx="2527300" cy="513080"/>
          </a:xfrm>
          <a:prstGeom prst="rect">
            <a:avLst/>
          </a:prstGeom>
        </p:spPr>
        <p:txBody>
          <a:bodyPr vert="horz" wrap="square" lIns="0" tIns="12700" rIns="0" bIns="0" rtlCol="0">
            <a:spAutoFit/>
          </a:bodyPr>
          <a:lstStyle/>
          <a:p>
            <a:pPr marL="12700" algn="ctr">
              <a:lnSpc>
                <a:spcPct val="100000"/>
              </a:lnSpc>
              <a:spcBef>
                <a:spcPts val="100"/>
              </a:spcBef>
            </a:pPr>
            <a:r>
              <a:rPr lang="zh-CN" altLang="en-US" sz="3200" b="1" spc="-25" dirty="0">
                <a:solidFill>
                  <a:srgbClr val="0070C0"/>
                </a:solidFill>
                <a:latin typeface="华文细黑" panose="02010600040101010101" pitchFamily="2" charset="-122"/>
                <a:ea typeface="华文细黑" panose="02010600040101010101" pitchFamily="2" charset="-122"/>
                <a:cs typeface="Arial"/>
              </a:rPr>
              <a:t>后续步骤</a:t>
            </a:r>
            <a:endParaRPr sz="3200" dirty="0">
              <a:latin typeface="华文细黑" panose="02010600040101010101" pitchFamily="2" charset="-122"/>
              <a:ea typeface="华文细黑" panose="02010600040101010101" pitchFamily="2" charset="-122"/>
              <a:cs typeface="Arial"/>
            </a:endParaRPr>
          </a:p>
        </p:txBody>
      </p:sp>
      <p:sp>
        <p:nvSpPr>
          <p:cNvPr id="5" name="object 5"/>
          <p:cNvSpPr txBox="1"/>
          <p:nvPr/>
        </p:nvSpPr>
        <p:spPr>
          <a:xfrm>
            <a:off x="9987171" y="7297940"/>
            <a:ext cx="548005" cy="166712"/>
          </a:xfrm>
          <a:prstGeom prst="rect">
            <a:avLst/>
          </a:prstGeom>
        </p:spPr>
        <p:txBody>
          <a:bodyPr vert="horz" wrap="square" lIns="0" tIns="0" rIns="0" bIns="0" rtlCol="0">
            <a:spAutoFit/>
          </a:bodyPr>
          <a:lstStyle/>
          <a:p>
            <a:pPr marL="12700">
              <a:lnSpc>
                <a:spcPts val="1315"/>
              </a:lnSpc>
            </a:pPr>
            <a:r>
              <a:rPr lang="zh-CN" altLang="en-US" sz="1100" b="1" spc="-25" dirty="0">
                <a:solidFill>
                  <a:srgbClr val="FFFFFF"/>
                </a:solidFill>
                <a:latin typeface="Arial"/>
                <a:cs typeface="Arial"/>
              </a:rPr>
              <a:t>第</a:t>
            </a:r>
            <a:fld id="{81D60167-4931-47E6-BA6A-407CBD079E47}" type="slidenum">
              <a:rPr sz="1100" b="1" smtClean="0">
                <a:solidFill>
                  <a:srgbClr val="FFFFFF"/>
                </a:solidFill>
                <a:latin typeface="Arial"/>
                <a:cs typeface="Arial"/>
              </a:rPr>
              <a:t>34</a:t>
            </a:fld>
            <a:r>
              <a:rPr lang="zh-CN" altLang="en-US" sz="1100" b="1" dirty="0">
                <a:solidFill>
                  <a:srgbClr val="FFFFFF"/>
                </a:solidFill>
                <a:latin typeface="Arial"/>
                <a:cs typeface="Arial"/>
              </a:rPr>
              <a:t>页</a:t>
            </a:r>
            <a:endParaRPr sz="1100" dirty="0">
              <a:latin typeface="Arial"/>
              <a:cs typeface="Arial"/>
            </a:endParaRPr>
          </a:p>
        </p:txBody>
      </p:sp>
      <p:sp>
        <p:nvSpPr>
          <p:cNvPr id="6" name="object 6"/>
          <p:cNvSpPr txBox="1"/>
          <p:nvPr/>
        </p:nvSpPr>
        <p:spPr>
          <a:xfrm>
            <a:off x="88900" y="7343622"/>
            <a:ext cx="1567180" cy="166712"/>
          </a:xfrm>
          <a:prstGeom prst="rect">
            <a:avLst/>
          </a:prstGeom>
        </p:spPr>
        <p:txBody>
          <a:bodyPr vert="horz" wrap="square" lIns="0" tIns="0" rIns="0" bIns="0" rtlCol="0">
            <a:spAutoFit/>
          </a:bodyPr>
          <a:lstStyle/>
          <a:p>
            <a:pPr marL="11139" defTabSz="802020">
              <a:lnSpc>
                <a:spcPts val="1250"/>
              </a:lnSpc>
              <a:defRPr/>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7" name="object 7"/>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Arial"/>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object 8"/>
          <p:cNvSpPr txBox="1"/>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2020</a:t>
            </a:r>
            <a:r>
              <a:rPr lang="zh-CN" altLang="en-US" sz="1100" b="1" spc="-25" dirty="0">
                <a:solidFill>
                  <a:srgbClr val="FFFFFF"/>
                </a:solidFill>
                <a:latin typeface="Arial"/>
                <a:cs typeface="Arial"/>
              </a:rPr>
              <a:t>年</a:t>
            </a:r>
            <a:r>
              <a:rPr lang="en-US" altLang="zh-CN" sz="1100" b="1" spc="-25" dirty="0">
                <a:solidFill>
                  <a:srgbClr val="FFFFFF"/>
                </a:solidFill>
                <a:latin typeface="Arial"/>
                <a:cs typeface="Arial"/>
              </a:rPr>
              <a:t>11</a:t>
            </a:r>
            <a:r>
              <a:rPr lang="zh-CN" altLang="en-US" sz="1100" b="1" spc="-25" dirty="0">
                <a:solidFill>
                  <a:srgbClr val="FFFFFF"/>
                </a:solidFill>
                <a:latin typeface="Arial"/>
                <a:cs typeface="Arial"/>
              </a:rPr>
              <a:t>月</a:t>
            </a:r>
            <a:r>
              <a:rPr lang="en-US" altLang="zh-CN" sz="1100" b="1" spc="-25" dirty="0">
                <a:solidFill>
                  <a:srgbClr val="FFFFFF"/>
                </a:solidFill>
                <a:latin typeface="Arial"/>
                <a:cs typeface="Arial"/>
              </a:rPr>
              <a:t>25</a:t>
            </a:r>
            <a:r>
              <a:rPr lang="zh-CN" altLang="en-US" sz="1100" b="1" spc="-25" dirty="0">
                <a:solidFill>
                  <a:srgbClr val="FFFFFF"/>
                </a:solidFill>
                <a:latin typeface="Arial"/>
                <a:cs typeface="Arial"/>
              </a:rPr>
              <a:t>日</a:t>
            </a:r>
            <a:endParaRPr sz="1100" dirty="0">
              <a:latin typeface="Arial"/>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p:nvPr/>
        </p:nvSpPr>
        <p:spPr>
          <a:xfrm>
            <a:off x="88276" y="7330249"/>
            <a:ext cx="1567180" cy="179536"/>
          </a:xfrm>
          <a:prstGeom prst="rect">
            <a:avLst/>
          </a:prstGeom>
        </p:spPr>
        <p:txBody>
          <a:bodyPr vert="horz" wrap="square" lIns="0" tIns="12700" rIns="0" bIns="0" rtlCol="0">
            <a:spAutoFit/>
          </a:bodyPr>
          <a:lstStyle/>
          <a:p>
            <a:pPr marL="11139" defTabSz="802020">
              <a:lnSpc>
                <a:spcPts val="1250"/>
              </a:lnSpc>
              <a:defRPr/>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19" name="object 19"/>
          <p:cNvSpPr txBox="1"/>
          <p:nvPr/>
        </p:nvSpPr>
        <p:spPr>
          <a:xfrm>
            <a:off x="2092723" y="7344000"/>
            <a:ext cx="2269490" cy="182101"/>
          </a:xfrm>
          <a:prstGeom prst="rect">
            <a:avLst/>
          </a:prstGeom>
        </p:spPr>
        <p:txBody>
          <a:bodyPr vert="horz" wrap="square" lIns="0" tIns="1270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Arial"/>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lang="en-US" altLang="zh-CN"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object 20"/>
          <p:cNvSpPr txBox="1"/>
          <p:nvPr/>
        </p:nvSpPr>
        <p:spPr>
          <a:xfrm>
            <a:off x="9987171" y="7284707"/>
            <a:ext cx="522605" cy="182101"/>
          </a:xfrm>
          <a:prstGeom prst="rect">
            <a:avLst/>
          </a:prstGeom>
        </p:spPr>
        <p:txBody>
          <a:bodyPr vert="horz" wrap="square" lIns="0" tIns="12700" rIns="0" bIns="0" rtlCol="0">
            <a:spAutoFit/>
          </a:bodyPr>
          <a:lstStyle/>
          <a:p>
            <a:pPr marL="12700">
              <a:lnSpc>
                <a:spcPct val="100000"/>
              </a:lnSpc>
              <a:spcBef>
                <a:spcPts val="100"/>
              </a:spcBef>
            </a:pPr>
            <a:r>
              <a:rPr lang="zh-CN" altLang="en-US" sz="1100" b="1" spc="-25" dirty="0">
                <a:solidFill>
                  <a:srgbClr val="FFFFFF"/>
                </a:solidFill>
                <a:latin typeface="Arial"/>
                <a:cs typeface="Arial"/>
              </a:rPr>
              <a:t>第</a:t>
            </a:r>
            <a:r>
              <a:rPr sz="1100" b="1" spc="-25" dirty="0">
                <a:solidFill>
                  <a:srgbClr val="FFFFFF"/>
                </a:solidFill>
                <a:latin typeface="Arial"/>
                <a:cs typeface="Arial"/>
              </a:rPr>
              <a:t>36</a:t>
            </a:r>
            <a:r>
              <a:rPr lang="zh-CN" altLang="en-US" sz="1100" b="1" spc="-25" dirty="0">
                <a:solidFill>
                  <a:srgbClr val="FFFFFF"/>
                </a:solidFill>
                <a:latin typeface="Arial"/>
                <a:cs typeface="Arial"/>
              </a:rPr>
              <a:t>页</a:t>
            </a:r>
            <a:endParaRPr sz="1100" dirty="0">
              <a:latin typeface="Arial"/>
              <a:cs typeface="Arial"/>
            </a:endParaRPr>
          </a:p>
        </p:txBody>
      </p:sp>
      <p:grpSp>
        <p:nvGrpSpPr>
          <p:cNvPr id="21" name="object 21"/>
          <p:cNvGrpSpPr/>
          <p:nvPr/>
        </p:nvGrpSpPr>
        <p:grpSpPr>
          <a:xfrm>
            <a:off x="0" y="4083673"/>
            <a:ext cx="10693400" cy="2538095"/>
            <a:chOff x="0" y="4083673"/>
            <a:chExt cx="10693400" cy="2538095"/>
          </a:xfrm>
        </p:grpSpPr>
        <p:sp>
          <p:nvSpPr>
            <p:cNvPr id="22" name="object 22"/>
            <p:cNvSpPr/>
            <p:nvPr/>
          </p:nvSpPr>
          <p:spPr>
            <a:xfrm>
              <a:off x="0" y="4083673"/>
              <a:ext cx="10693400" cy="2538095"/>
            </a:xfrm>
            <a:custGeom>
              <a:avLst/>
              <a:gdLst/>
              <a:ahLst/>
              <a:cxnLst/>
              <a:rect l="l" t="t" r="r" b="b"/>
              <a:pathLst>
                <a:path w="10693400" h="2538095">
                  <a:moveTo>
                    <a:pt x="10693400" y="0"/>
                  </a:moveTo>
                  <a:lnTo>
                    <a:pt x="0" y="0"/>
                  </a:lnTo>
                  <a:lnTo>
                    <a:pt x="0" y="2537688"/>
                  </a:lnTo>
                  <a:lnTo>
                    <a:pt x="10693400" y="2537688"/>
                  </a:lnTo>
                  <a:lnTo>
                    <a:pt x="10693400" y="0"/>
                  </a:lnTo>
                  <a:close/>
                </a:path>
              </a:pathLst>
            </a:custGeom>
            <a:solidFill>
              <a:srgbClr val="595959"/>
            </a:solidFill>
          </p:spPr>
          <p:txBody>
            <a:bodyPr wrap="square" lIns="0" tIns="0" rIns="0" bIns="0" rtlCol="0"/>
            <a:lstStyle/>
            <a:p>
              <a:endParaRPr/>
            </a:p>
          </p:txBody>
        </p:sp>
        <p:sp>
          <p:nvSpPr>
            <p:cNvPr id="23" name="object 23"/>
            <p:cNvSpPr/>
            <p:nvPr/>
          </p:nvSpPr>
          <p:spPr>
            <a:xfrm>
              <a:off x="1085088" y="4614671"/>
              <a:ext cx="2167128" cy="1892808"/>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24" name="object 24"/>
          <p:cNvSpPr txBox="1">
            <a:spLocks noGrp="1"/>
          </p:cNvSpPr>
          <p:nvPr>
            <p:ph type="title"/>
          </p:nvPr>
        </p:nvSpPr>
        <p:spPr>
          <a:prstGeom prst="rect">
            <a:avLst/>
          </a:prstGeom>
        </p:spPr>
        <p:txBody>
          <a:bodyPr vert="horz" wrap="square" lIns="0" tIns="12700" rIns="0" bIns="0" rtlCol="0">
            <a:spAutoFit/>
          </a:bodyPr>
          <a:lstStyle/>
          <a:p>
            <a:pPr marL="111760" algn="ctr">
              <a:lnSpc>
                <a:spcPct val="100000"/>
              </a:lnSpc>
              <a:spcBef>
                <a:spcPts val="100"/>
              </a:spcBef>
            </a:pPr>
            <a:r>
              <a:rPr lang="zh-CN" altLang="en-US" dirty="0">
                <a:latin typeface="华文细黑" panose="02010600040101010101" pitchFamily="2" charset="-122"/>
                <a:ea typeface="华文细黑" panose="02010600040101010101" pitchFamily="2" charset="-122"/>
              </a:rPr>
              <a:t>谢谢！</a:t>
            </a:r>
            <a:endParaRPr spc="5" dirty="0">
              <a:latin typeface="华文细黑" panose="02010600040101010101" pitchFamily="2" charset="-122"/>
              <a:ea typeface="华文细黑" panose="02010600040101010101" pitchFamily="2" charset="-122"/>
            </a:endParaRPr>
          </a:p>
        </p:txBody>
      </p:sp>
      <p:sp>
        <p:nvSpPr>
          <p:cNvPr id="25" name="object 25"/>
          <p:cNvSpPr txBox="1"/>
          <p:nvPr/>
        </p:nvSpPr>
        <p:spPr>
          <a:xfrm>
            <a:off x="1137258" y="4715860"/>
            <a:ext cx="1976945" cy="500137"/>
          </a:xfrm>
          <a:prstGeom prst="rect">
            <a:avLst/>
          </a:prstGeom>
        </p:spPr>
        <p:txBody>
          <a:bodyPr vert="horz" wrap="square" lIns="0" tIns="12700" rIns="0" bIns="0" rtlCol="0">
            <a:spAutoFit/>
          </a:bodyPr>
          <a:lstStyle/>
          <a:p>
            <a:pPr algn="ctr">
              <a:lnSpc>
                <a:spcPts val="1910"/>
              </a:lnSpc>
              <a:spcBef>
                <a:spcPts val="100"/>
              </a:spcBef>
            </a:pPr>
            <a:r>
              <a:rPr lang="zh-CN" altLang="en-US" sz="1600" b="1" spc="-15" dirty="0">
                <a:latin typeface="华文细黑" panose="02010600040101010101" pitchFamily="2" charset="-122"/>
                <a:ea typeface="华文细黑" panose="02010600040101010101" pitchFamily="2" charset="-122"/>
                <a:cs typeface="Arial"/>
              </a:rPr>
              <a:t>世卫组织</a:t>
            </a:r>
            <a:r>
              <a:rPr sz="1600" b="1" spc="-20" dirty="0">
                <a:latin typeface="Arial"/>
                <a:cs typeface="Arial"/>
              </a:rPr>
              <a:t>COVID-19</a:t>
            </a:r>
            <a:endParaRPr sz="1600" dirty="0">
              <a:latin typeface="Arial"/>
              <a:cs typeface="Arial"/>
            </a:endParaRPr>
          </a:p>
          <a:p>
            <a:pPr marL="1905" algn="ctr">
              <a:lnSpc>
                <a:spcPts val="1910"/>
              </a:lnSpc>
            </a:pPr>
            <a:r>
              <a:rPr lang="zh-CN" altLang="en-US" sz="1600" b="1" spc="-15" dirty="0">
                <a:latin typeface="华文细黑" panose="02010600040101010101" pitchFamily="2" charset="-122"/>
                <a:ea typeface="华文细黑" panose="02010600040101010101" pitchFamily="2" charset="-122"/>
                <a:cs typeface="Arial"/>
              </a:rPr>
              <a:t>突发事件网页</a:t>
            </a:r>
            <a:r>
              <a:rPr lang="en-US" sz="1600" b="1" spc="-15" dirty="0">
                <a:latin typeface="华文细黑" panose="02010600040101010101" pitchFamily="2" charset="-122"/>
                <a:ea typeface="华文细黑" panose="02010600040101010101" pitchFamily="2" charset="-122"/>
                <a:cs typeface="Arial"/>
              </a:rPr>
              <a:t> </a:t>
            </a:r>
            <a:endParaRPr sz="1600" b="1" spc="-15" dirty="0">
              <a:latin typeface="华文细黑" panose="02010600040101010101" pitchFamily="2" charset="-122"/>
              <a:ea typeface="华文细黑" panose="02010600040101010101" pitchFamily="2" charset="-122"/>
              <a:cs typeface="Arial"/>
            </a:endParaRPr>
          </a:p>
        </p:txBody>
      </p:sp>
      <p:sp>
        <p:nvSpPr>
          <p:cNvPr id="26" name="object 26"/>
          <p:cNvSpPr txBox="1"/>
          <p:nvPr/>
        </p:nvSpPr>
        <p:spPr>
          <a:xfrm>
            <a:off x="1740968" y="5244536"/>
            <a:ext cx="857885" cy="227329"/>
          </a:xfrm>
          <a:prstGeom prst="rect">
            <a:avLst/>
          </a:prstGeom>
        </p:spPr>
        <p:txBody>
          <a:bodyPr vert="horz" wrap="square" lIns="0" tIns="0" rIns="0" bIns="0" rtlCol="0">
            <a:spAutoFit/>
          </a:bodyPr>
          <a:lstStyle/>
          <a:p>
            <a:pPr>
              <a:lnSpc>
                <a:spcPts val="1770"/>
              </a:lnSpc>
            </a:pPr>
            <a:r>
              <a:rPr sz="1600" b="1" spc="-20" dirty="0">
                <a:latin typeface="Arial"/>
                <a:cs typeface="Arial"/>
              </a:rPr>
              <a:t>w</a:t>
            </a:r>
            <a:r>
              <a:rPr sz="1600" b="1" spc="-15" dirty="0">
                <a:latin typeface="Arial"/>
                <a:cs typeface="Arial"/>
              </a:rPr>
              <a:t>ebp</a:t>
            </a:r>
            <a:r>
              <a:rPr sz="1600" b="1" spc="-20" dirty="0">
                <a:latin typeface="Arial"/>
                <a:cs typeface="Arial"/>
              </a:rPr>
              <a:t>a</a:t>
            </a:r>
            <a:r>
              <a:rPr sz="1600" b="1" spc="-15" dirty="0">
                <a:latin typeface="Arial"/>
                <a:cs typeface="Arial"/>
              </a:rPr>
              <a:t>g</a:t>
            </a:r>
            <a:r>
              <a:rPr sz="1600" b="1" dirty="0">
                <a:latin typeface="Arial"/>
                <a:cs typeface="Arial"/>
              </a:rPr>
              <a:t>e</a:t>
            </a:r>
            <a:endParaRPr sz="1600">
              <a:latin typeface="Arial"/>
              <a:cs typeface="Arial"/>
            </a:endParaRPr>
          </a:p>
        </p:txBody>
      </p:sp>
      <p:grpSp>
        <p:nvGrpSpPr>
          <p:cNvPr id="27" name="object 27"/>
          <p:cNvGrpSpPr/>
          <p:nvPr/>
        </p:nvGrpSpPr>
        <p:grpSpPr>
          <a:xfrm>
            <a:off x="1710998" y="4614671"/>
            <a:ext cx="4769485" cy="1892935"/>
            <a:chOff x="1710998" y="4614671"/>
            <a:chExt cx="4769485" cy="1892935"/>
          </a:xfrm>
        </p:grpSpPr>
        <p:sp>
          <p:nvSpPr>
            <p:cNvPr id="28" name="object 28"/>
            <p:cNvSpPr/>
            <p:nvPr/>
          </p:nvSpPr>
          <p:spPr>
            <a:xfrm>
              <a:off x="1710998" y="5238294"/>
              <a:ext cx="915564" cy="932458"/>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9" name="object 29"/>
            <p:cNvSpPr/>
            <p:nvPr/>
          </p:nvSpPr>
          <p:spPr>
            <a:xfrm>
              <a:off x="4312920" y="4614671"/>
              <a:ext cx="2167128" cy="1892808"/>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30" name="object 30"/>
          <p:cNvSpPr txBox="1"/>
          <p:nvPr/>
        </p:nvSpPr>
        <p:spPr>
          <a:xfrm>
            <a:off x="1661575" y="6269228"/>
            <a:ext cx="1012190" cy="197490"/>
          </a:xfrm>
          <a:prstGeom prst="rect">
            <a:avLst/>
          </a:prstGeom>
        </p:spPr>
        <p:txBody>
          <a:bodyPr vert="horz" wrap="square" lIns="0" tIns="12700" rIns="0" bIns="0" rtlCol="0">
            <a:spAutoFit/>
          </a:bodyPr>
          <a:lstStyle/>
          <a:p>
            <a:pPr marL="12700" algn="ctr">
              <a:lnSpc>
                <a:spcPct val="100000"/>
              </a:lnSpc>
              <a:spcBef>
                <a:spcPts val="100"/>
              </a:spcBef>
            </a:pPr>
            <a:r>
              <a:rPr lang="zh-CN" altLang="en-US" sz="1200" b="1" spc="10" dirty="0">
                <a:solidFill>
                  <a:srgbClr val="0070C0"/>
                </a:solidFill>
                <a:latin typeface="华文细黑" panose="02010600040101010101" pitchFamily="2" charset="-122"/>
                <a:ea typeface="华文细黑" panose="02010600040101010101" pitchFamily="2" charset="-122"/>
                <a:cs typeface="Arial"/>
              </a:rPr>
              <a:t>扫描或点击</a:t>
            </a:r>
            <a:endParaRPr lang="zh-CN" altLang="en-US" sz="1200" dirty="0">
              <a:latin typeface="华文细黑" panose="02010600040101010101" pitchFamily="2" charset="-122"/>
              <a:ea typeface="华文细黑" panose="02010600040101010101" pitchFamily="2" charset="-122"/>
              <a:cs typeface="Arial"/>
            </a:endParaRPr>
          </a:p>
        </p:txBody>
      </p:sp>
      <p:sp>
        <p:nvSpPr>
          <p:cNvPr id="31" name="object 31"/>
          <p:cNvSpPr txBox="1"/>
          <p:nvPr/>
        </p:nvSpPr>
        <p:spPr>
          <a:xfrm>
            <a:off x="4122737" y="4201159"/>
            <a:ext cx="2447925" cy="1041311"/>
          </a:xfrm>
          <a:prstGeom prst="rect">
            <a:avLst/>
          </a:prstGeom>
        </p:spPr>
        <p:txBody>
          <a:bodyPr vert="horz" wrap="square" lIns="0" tIns="12700" rIns="0" bIns="0" rtlCol="0">
            <a:spAutoFit/>
          </a:bodyPr>
          <a:lstStyle/>
          <a:p>
            <a:pPr marL="12700" algn="ctr">
              <a:lnSpc>
                <a:spcPct val="100000"/>
              </a:lnSpc>
              <a:spcBef>
                <a:spcPts val="100"/>
              </a:spcBef>
            </a:pPr>
            <a:r>
              <a:rPr lang="zh-CN" altLang="en-US" sz="2100" b="1" dirty="0">
                <a:solidFill>
                  <a:srgbClr val="FFFFFF"/>
                </a:solidFill>
                <a:latin typeface="华文细黑" panose="02010600040101010101" pitchFamily="2" charset="-122"/>
                <a:ea typeface="华文细黑" panose="02010600040101010101" pitchFamily="2" charset="-122"/>
                <a:cs typeface="Arial"/>
              </a:rPr>
              <a:t>世卫组织资源</a:t>
            </a:r>
            <a:endParaRPr sz="2100" dirty="0">
              <a:latin typeface="华文细黑" panose="02010600040101010101" pitchFamily="2" charset="-122"/>
              <a:ea typeface="华文细黑" panose="02010600040101010101" pitchFamily="2" charset="-122"/>
              <a:cs typeface="Arial"/>
            </a:endParaRPr>
          </a:p>
          <a:p>
            <a:pPr marL="550545" marR="348615" indent="-94615" algn="ctr">
              <a:lnSpc>
                <a:spcPts val="1900"/>
              </a:lnSpc>
              <a:spcBef>
                <a:spcPts val="1730"/>
              </a:spcBef>
            </a:pPr>
            <a:r>
              <a:rPr lang="zh-CN" altLang="en-US" sz="1600" b="1" spc="-15" dirty="0">
                <a:latin typeface="华文细黑" panose="02010600040101010101" pitchFamily="2" charset="-122"/>
                <a:ea typeface="华文细黑" panose="02010600040101010101" pitchFamily="2" charset="-122"/>
                <a:cs typeface="Arial"/>
              </a:rPr>
              <a:t>关于</a:t>
            </a:r>
            <a:r>
              <a:rPr lang="en-US" sz="1600" b="1" spc="-45" dirty="0">
                <a:latin typeface="Arial"/>
                <a:cs typeface="Arial"/>
              </a:rPr>
              <a:t>COVID-19</a:t>
            </a:r>
            <a:r>
              <a:rPr lang="zh-CN" altLang="en-US" sz="1600" b="1" spc="-15" dirty="0">
                <a:latin typeface="华文细黑" panose="02010600040101010101" pitchFamily="2" charset="-122"/>
                <a:ea typeface="华文细黑" panose="02010600040101010101" pitchFamily="2" charset="-122"/>
                <a:cs typeface="Arial"/>
              </a:rPr>
              <a:t>的更多信息</a:t>
            </a:r>
            <a:endParaRPr sz="1600" b="1" spc="-15" dirty="0">
              <a:latin typeface="华文细黑" panose="02010600040101010101" pitchFamily="2" charset="-122"/>
              <a:ea typeface="华文细黑" panose="02010600040101010101" pitchFamily="2" charset="-122"/>
              <a:cs typeface="Arial"/>
            </a:endParaRPr>
          </a:p>
        </p:txBody>
      </p:sp>
      <p:sp>
        <p:nvSpPr>
          <p:cNvPr id="32" name="object 32"/>
          <p:cNvSpPr txBox="1"/>
          <p:nvPr/>
        </p:nvSpPr>
        <p:spPr>
          <a:xfrm>
            <a:off x="1644142" y="1195395"/>
            <a:ext cx="7404100" cy="698268"/>
          </a:xfrm>
          <a:prstGeom prst="rect">
            <a:avLst/>
          </a:prstGeom>
        </p:spPr>
        <p:txBody>
          <a:bodyPr vert="horz" wrap="square" lIns="0" tIns="79375" rIns="0" bIns="0" rtlCol="0">
            <a:spAutoFit/>
          </a:bodyPr>
          <a:lstStyle/>
          <a:p>
            <a:pPr marL="635" algn="ctr">
              <a:lnSpc>
                <a:spcPct val="100000"/>
              </a:lnSpc>
              <a:spcBef>
                <a:spcPts val="625"/>
              </a:spcBef>
            </a:pPr>
            <a:r>
              <a:rPr lang="zh-CN" altLang="en-US" sz="1800" b="1" spc="-20" dirty="0">
                <a:solidFill>
                  <a:srgbClr val="0070C0"/>
                </a:solidFill>
                <a:latin typeface="华文细黑" panose="02010600040101010101" pitchFamily="2" charset="-122"/>
                <a:ea typeface="华文细黑" panose="02010600040101010101" pitchFamily="2" charset="-122"/>
                <a:cs typeface="Arial"/>
              </a:rPr>
              <a:t>模拟演习方面的技术支持，</a:t>
            </a:r>
            <a:endParaRPr sz="1800" dirty="0">
              <a:latin typeface="华文细黑" panose="02010600040101010101" pitchFamily="2" charset="-122"/>
              <a:ea typeface="华文细黑" panose="02010600040101010101" pitchFamily="2" charset="-122"/>
              <a:cs typeface="Arial"/>
            </a:endParaRPr>
          </a:p>
          <a:p>
            <a:pPr algn="ctr">
              <a:lnSpc>
                <a:spcPct val="100000"/>
              </a:lnSpc>
              <a:spcBef>
                <a:spcPts val="530"/>
              </a:spcBef>
            </a:pPr>
            <a:r>
              <a:rPr lang="zh-CN" altLang="en-US" sz="1800" b="1" spc="-20" dirty="0">
                <a:solidFill>
                  <a:srgbClr val="0070C0"/>
                </a:solidFill>
                <a:latin typeface="华文细黑" panose="02010600040101010101" pitchFamily="2" charset="-122"/>
                <a:ea typeface="华文细黑" panose="02010600040101010101" pitchFamily="2" charset="-122"/>
                <a:cs typeface="Arial"/>
              </a:rPr>
              <a:t>请联系世卫组织国家办事处或区域办事处协调人：</a:t>
            </a:r>
            <a:endParaRPr sz="1800" dirty="0">
              <a:latin typeface="华文细黑" panose="02010600040101010101" pitchFamily="2" charset="-122"/>
              <a:ea typeface="华文细黑" panose="02010600040101010101" pitchFamily="2" charset="-122"/>
              <a:cs typeface="Arial"/>
            </a:endParaRPr>
          </a:p>
        </p:txBody>
      </p:sp>
      <p:sp>
        <p:nvSpPr>
          <p:cNvPr id="33" name="object 33"/>
          <p:cNvSpPr txBox="1"/>
          <p:nvPr/>
        </p:nvSpPr>
        <p:spPr>
          <a:xfrm>
            <a:off x="2746247" y="2057908"/>
            <a:ext cx="2016956" cy="2011961"/>
          </a:xfrm>
          <a:prstGeom prst="rect">
            <a:avLst/>
          </a:prstGeom>
        </p:spPr>
        <p:txBody>
          <a:bodyPr vert="horz" wrap="square" lIns="0" tIns="24130" rIns="0" bIns="0" rtlCol="0">
            <a:spAutoFit/>
          </a:bodyPr>
          <a:lstStyle/>
          <a:p>
            <a:pPr marL="12700" marR="5080" algn="r">
              <a:lnSpc>
                <a:spcPct val="130200"/>
              </a:lnSpc>
              <a:spcBef>
                <a:spcPts val="190"/>
              </a:spcBef>
            </a:pPr>
            <a:r>
              <a:rPr lang="zh-CN" altLang="en-US" sz="1600" b="1" spc="-15" dirty="0">
                <a:solidFill>
                  <a:srgbClr val="0070C0"/>
                </a:solidFill>
                <a:latin typeface="华文细黑" panose="02010600040101010101" pitchFamily="2" charset="-122"/>
                <a:ea typeface="华文细黑" panose="02010600040101010101" pitchFamily="2" charset="-122"/>
                <a:cs typeface="Arial"/>
              </a:rPr>
              <a:t>非洲区域办事处：</a:t>
            </a:r>
            <a:endParaRPr lang="en-US" altLang="zh-CN" sz="1600" b="1" spc="-15" dirty="0">
              <a:solidFill>
                <a:srgbClr val="0070C0"/>
              </a:solidFill>
              <a:latin typeface="华文细黑" panose="02010600040101010101" pitchFamily="2" charset="-122"/>
              <a:ea typeface="华文细黑" panose="02010600040101010101" pitchFamily="2" charset="-122"/>
              <a:cs typeface="Arial"/>
            </a:endParaRPr>
          </a:p>
          <a:p>
            <a:pPr marL="12700" marR="5080" algn="r">
              <a:lnSpc>
                <a:spcPct val="130200"/>
              </a:lnSpc>
              <a:spcBef>
                <a:spcPts val="190"/>
              </a:spcBef>
            </a:pPr>
            <a:r>
              <a:rPr lang="zh-CN" altLang="en-US" sz="1600" b="1" spc="-20" dirty="0">
                <a:solidFill>
                  <a:srgbClr val="0070C0"/>
                </a:solidFill>
                <a:latin typeface="华文细黑" panose="02010600040101010101" pitchFamily="2" charset="-122"/>
                <a:ea typeface="华文细黑" panose="02010600040101010101" pitchFamily="2" charset="-122"/>
                <a:cs typeface="Arial"/>
              </a:rPr>
              <a:t>东地中海区域办事处</a:t>
            </a:r>
            <a:r>
              <a:rPr sz="1600" b="1" spc="-20" dirty="0">
                <a:solidFill>
                  <a:srgbClr val="0070C0"/>
                </a:solidFill>
                <a:latin typeface="华文细黑" panose="02010600040101010101" pitchFamily="2" charset="-122"/>
                <a:ea typeface="华文细黑" panose="02010600040101010101" pitchFamily="2" charset="-122"/>
                <a:cs typeface="Arial"/>
              </a:rPr>
              <a:t>:</a:t>
            </a:r>
            <a:r>
              <a:rPr lang="zh-CN" altLang="en-US" sz="1600" b="1" spc="-20" dirty="0">
                <a:solidFill>
                  <a:srgbClr val="0070C0"/>
                </a:solidFill>
                <a:latin typeface="华文细黑" panose="02010600040101010101" pitchFamily="2" charset="-122"/>
                <a:ea typeface="华文细黑" panose="02010600040101010101" pitchFamily="2" charset="-122"/>
                <a:cs typeface="Arial"/>
              </a:rPr>
              <a:t>欧洲区域办事处：</a:t>
            </a:r>
            <a:endParaRPr lang="en-US" altLang="zh-CN" sz="1600" b="1" spc="-20" dirty="0">
              <a:solidFill>
                <a:srgbClr val="0070C0"/>
              </a:solidFill>
              <a:latin typeface="华文细黑" panose="02010600040101010101" pitchFamily="2" charset="-122"/>
              <a:ea typeface="华文细黑" panose="02010600040101010101" pitchFamily="2" charset="-122"/>
              <a:cs typeface="Arial"/>
            </a:endParaRPr>
          </a:p>
          <a:p>
            <a:pPr marL="12700" marR="5080" algn="r">
              <a:lnSpc>
                <a:spcPct val="130200"/>
              </a:lnSpc>
              <a:spcBef>
                <a:spcPts val="190"/>
              </a:spcBef>
            </a:pPr>
            <a:r>
              <a:rPr lang="zh-CN" altLang="en-US" sz="1600" b="1" spc="-40" dirty="0">
                <a:solidFill>
                  <a:srgbClr val="0070C0"/>
                </a:solidFill>
                <a:latin typeface="华文细黑" panose="02010600040101010101" pitchFamily="2" charset="-122"/>
                <a:ea typeface="华文细黑" panose="02010600040101010101" pitchFamily="2" charset="-122"/>
                <a:cs typeface="Arial"/>
              </a:rPr>
              <a:t>泛美卫生组织：</a:t>
            </a:r>
            <a:endParaRPr lang="en-US" altLang="zh-CN" sz="1600" b="1" spc="-40" dirty="0">
              <a:solidFill>
                <a:srgbClr val="0070C0"/>
              </a:solidFill>
              <a:latin typeface="华文细黑" panose="02010600040101010101" pitchFamily="2" charset="-122"/>
              <a:ea typeface="华文细黑" panose="02010600040101010101" pitchFamily="2" charset="-122"/>
              <a:cs typeface="Arial"/>
            </a:endParaRPr>
          </a:p>
          <a:p>
            <a:pPr marL="12700" marR="5080" algn="r">
              <a:lnSpc>
                <a:spcPct val="130200"/>
              </a:lnSpc>
              <a:spcBef>
                <a:spcPts val="190"/>
              </a:spcBef>
            </a:pPr>
            <a:r>
              <a:rPr lang="zh-CN" altLang="en-US" sz="1600" b="1" spc="-20" dirty="0">
                <a:solidFill>
                  <a:srgbClr val="0070C0"/>
                </a:solidFill>
                <a:latin typeface="华文细黑" panose="02010600040101010101" pitchFamily="2" charset="-122"/>
                <a:ea typeface="华文细黑" panose="02010600040101010101" pitchFamily="2" charset="-122"/>
                <a:cs typeface="Arial"/>
              </a:rPr>
              <a:t>东南亚区域办事处：</a:t>
            </a:r>
            <a:endParaRPr lang="en-US" altLang="zh-CN" sz="1600" b="1" spc="-20" dirty="0">
              <a:solidFill>
                <a:srgbClr val="0070C0"/>
              </a:solidFill>
              <a:latin typeface="华文细黑" panose="02010600040101010101" pitchFamily="2" charset="-122"/>
              <a:ea typeface="华文细黑" panose="02010600040101010101" pitchFamily="2" charset="-122"/>
              <a:cs typeface="Arial"/>
            </a:endParaRPr>
          </a:p>
          <a:p>
            <a:pPr marL="12700" marR="5080" algn="r">
              <a:lnSpc>
                <a:spcPct val="130200"/>
              </a:lnSpc>
              <a:spcBef>
                <a:spcPts val="190"/>
              </a:spcBef>
            </a:pPr>
            <a:r>
              <a:rPr lang="zh-CN" altLang="en-US" sz="1600" b="1" spc="-20" dirty="0">
                <a:solidFill>
                  <a:srgbClr val="0070C0"/>
                </a:solidFill>
                <a:latin typeface="华文细黑" panose="02010600040101010101" pitchFamily="2" charset="-122"/>
                <a:ea typeface="华文细黑" panose="02010600040101010101" pitchFamily="2" charset="-122"/>
                <a:cs typeface="Arial"/>
              </a:rPr>
              <a:t>西太平洋区域办事处：</a:t>
            </a:r>
            <a:endParaRPr sz="1600" dirty="0">
              <a:latin typeface="华文细黑" panose="02010600040101010101" pitchFamily="2" charset="-122"/>
              <a:ea typeface="华文细黑" panose="02010600040101010101" pitchFamily="2" charset="-122"/>
              <a:cs typeface="Arial"/>
            </a:endParaRPr>
          </a:p>
        </p:txBody>
      </p:sp>
      <p:sp>
        <p:nvSpPr>
          <p:cNvPr id="34" name="object 34"/>
          <p:cNvSpPr txBox="1"/>
          <p:nvPr/>
        </p:nvSpPr>
        <p:spPr>
          <a:xfrm>
            <a:off x="5041900" y="2057908"/>
            <a:ext cx="4081834" cy="2014782"/>
          </a:xfrm>
          <a:prstGeom prst="rect">
            <a:avLst/>
          </a:prstGeom>
        </p:spPr>
        <p:txBody>
          <a:bodyPr vert="horz" wrap="square" lIns="0" tIns="24765" rIns="0" bIns="0" rtlCol="0">
            <a:spAutoFit/>
          </a:bodyPr>
          <a:lstStyle/>
          <a:p>
            <a:pPr marL="12700" marR="5080">
              <a:lnSpc>
                <a:spcPct val="130000"/>
              </a:lnSpc>
              <a:spcBef>
                <a:spcPts val="190"/>
              </a:spcBef>
            </a:pPr>
            <a:r>
              <a:rPr sz="1600" b="1" u="heavy" spc="-20" dirty="0">
                <a:solidFill>
                  <a:srgbClr val="0563C1"/>
                </a:solidFill>
                <a:uFill>
                  <a:solidFill>
                    <a:srgbClr val="0563C1"/>
                  </a:solidFill>
                </a:uFill>
                <a:latin typeface="Arial"/>
                <a:cs typeface="Arial"/>
                <a:hlinkClick r:id="rId13"/>
              </a:rPr>
              <a:t>stephenm@who.int </a:t>
            </a:r>
            <a:endParaRPr lang="en-US" sz="1600" b="1" spc="-20" dirty="0">
              <a:solidFill>
                <a:srgbClr val="0563C1"/>
              </a:solidFill>
              <a:latin typeface="Arial"/>
              <a:cs typeface="Arial"/>
            </a:endParaRPr>
          </a:p>
          <a:p>
            <a:pPr marL="12700" marR="5080">
              <a:lnSpc>
                <a:spcPct val="130000"/>
              </a:lnSpc>
              <a:spcBef>
                <a:spcPts val="190"/>
              </a:spcBef>
            </a:pPr>
            <a:r>
              <a:rPr sz="1600" b="1" u="heavy" spc="-20" dirty="0">
                <a:solidFill>
                  <a:srgbClr val="0563C1"/>
                </a:solidFill>
                <a:uFill>
                  <a:solidFill>
                    <a:srgbClr val="0563C1"/>
                  </a:solidFill>
                </a:uFill>
                <a:latin typeface="Arial"/>
                <a:cs typeface="Arial"/>
                <a:hlinkClick r:id="rId14"/>
              </a:rPr>
              <a:t>samhourid@who.int </a:t>
            </a:r>
            <a:endParaRPr lang="en-US" sz="1600" b="1" spc="-20" dirty="0">
              <a:solidFill>
                <a:srgbClr val="0563C1"/>
              </a:solidFill>
              <a:latin typeface="Arial"/>
              <a:cs typeface="Arial"/>
            </a:endParaRPr>
          </a:p>
          <a:p>
            <a:pPr marL="12700" marR="5080">
              <a:lnSpc>
                <a:spcPct val="130000"/>
              </a:lnSpc>
              <a:spcBef>
                <a:spcPts val="190"/>
              </a:spcBef>
            </a:pPr>
            <a:r>
              <a:rPr sz="1600" b="1" u="heavy" spc="-15" dirty="0">
                <a:solidFill>
                  <a:srgbClr val="0563C1"/>
                </a:solidFill>
                <a:uFill>
                  <a:solidFill>
                    <a:srgbClr val="0563C1"/>
                  </a:solidFill>
                </a:uFill>
                <a:latin typeface="Arial"/>
                <a:cs typeface="Arial"/>
                <a:hlinkClick r:id="rId15"/>
              </a:rPr>
              <a:t>schmidtt@who.int</a:t>
            </a:r>
            <a:r>
              <a:rPr sz="1600" b="1" spc="-15" dirty="0">
                <a:solidFill>
                  <a:srgbClr val="0070C0"/>
                </a:solidFill>
                <a:latin typeface="Arial"/>
                <a:cs typeface="Arial"/>
              </a:rPr>
              <a:t>;</a:t>
            </a:r>
            <a:r>
              <a:rPr lang="en-US" sz="1600" b="1" spc="-15" dirty="0">
                <a:solidFill>
                  <a:srgbClr val="0070C0"/>
                </a:solidFill>
                <a:latin typeface="Arial"/>
                <a:cs typeface="Arial"/>
              </a:rPr>
              <a:t> </a:t>
            </a:r>
            <a:r>
              <a:rPr lang="en-US" sz="1600" b="1" u="heavy" spc="-15" dirty="0">
                <a:solidFill>
                  <a:srgbClr val="0563C1"/>
                </a:solidFill>
                <a:uFill>
                  <a:solidFill>
                    <a:srgbClr val="0563C1"/>
                  </a:solidFill>
                </a:uFill>
                <a:latin typeface="Arial"/>
                <a:cs typeface="Arial"/>
                <a:hlinkClick r:id="rId16"/>
              </a:rPr>
              <a:t>rash</a:t>
            </a:r>
            <a:r>
              <a:rPr sz="1600" b="1" u="heavy" spc="-15" dirty="0">
                <a:solidFill>
                  <a:srgbClr val="0563C1"/>
                </a:solidFill>
                <a:uFill>
                  <a:solidFill>
                    <a:srgbClr val="0563C1"/>
                  </a:solidFill>
                </a:uFill>
                <a:latin typeface="Arial"/>
                <a:cs typeface="Arial"/>
                <a:hlinkClick r:id="rId16"/>
              </a:rPr>
              <a:t>forda@who.int </a:t>
            </a:r>
            <a:r>
              <a:rPr sz="1600" b="1" spc="-15" dirty="0">
                <a:solidFill>
                  <a:srgbClr val="0563C1"/>
                </a:solidFill>
                <a:latin typeface="Arial"/>
                <a:cs typeface="Arial"/>
              </a:rPr>
              <a:t> </a:t>
            </a:r>
            <a:r>
              <a:rPr sz="1600" b="1" u="heavy" spc="-15" dirty="0">
                <a:solidFill>
                  <a:srgbClr val="0563C1"/>
                </a:solidFill>
                <a:uFill>
                  <a:solidFill>
                    <a:srgbClr val="0563C1"/>
                  </a:solidFill>
                </a:uFill>
                <a:latin typeface="Arial"/>
                <a:cs typeface="Arial"/>
                <a:hlinkClick r:id="rId17"/>
              </a:rPr>
              <a:t>andragro@paho.org</a:t>
            </a:r>
            <a:endParaRPr sz="1600" dirty="0">
              <a:latin typeface="Arial"/>
              <a:cs typeface="Arial"/>
            </a:endParaRPr>
          </a:p>
          <a:p>
            <a:pPr marL="12700" marR="527050">
              <a:lnSpc>
                <a:spcPct val="130000"/>
              </a:lnSpc>
              <a:spcBef>
                <a:spcPts val="190"/>
              </a:spcBef>
            </a:pPr>
            <a:r>
              <a:rPr sz="1600" b="1" u="heavy" spc="-15" dirty="0">
                <a:solidFill>
                  <a:srgbClr val="0563C1"/>
                </a:solidFill>
                <a:uFill>
                  <a:solidFill>
                    <a:srgbClr val="0563C1"/>
                  </a:solidFill>
                </a:uFill>
                <a:latin typeface="Arial"/>
                <a:cs typeface="Arial"/>
                <a:hlinkClick r:id="rId18"/>
              </a:rPr>
              <a:t>katom@who.int</a:t>
            </a:r>
            <a:r>
              <a:rPr sz="1600" b="1" spc="-15" dirty="0">
                <a:latin typeface="Arial"/>
                <a:cs typeface="Arial"/>
              </a:rPr>
              <a:t>;</a:t>
            </a:r>
            <a:r>
              <a:rPr lang="en-US" sz="1600" b="1" spc="-15" dirty="0">
                <a:latin typeface="Arial"/>
                <a:cs typeface="Arial"/>
              </a:rPr>
              <a:t> </a:t>
            </a:r>
            <a:r>
              <a:rPr lang="en-US" sz="1600" b="1" u="heavy" spc="-15" dirty="0">
                <a:solidFill>
                  <a:srgbClr val="0563C1"/>
                </a:solidFill>
                <a:uFill>
                  <a:solidFill>
                    <a:srgbClr val="0563C1"/>
                  </a:solidFill>
                </a:uFill>
                <a:latin typeface="Arial"/>
                <a:cs typeface="Arial"/>
                <a:hlinkClick r:id="rId19"/>
              </a:rPr>
              <a:t>h</a:t>
            </a:r>
            <a:r>
              <a:rPr sz="1600" b="1" u="heavy" spc="-15" dirty="0">
                <a:solidFill>
                  <a:srgbClr val="0563C1"/>
                </a:solidFill>
                <a:uFill>
                  <a:solidFill>
                    <a:srgbClr val="0563C1"/>
                  </a:solidFill>
                </a:uFill>
                <a:latin typeface="Arial"/>
                <a:cs typeface="Arial"/>
                <a:hlinkClick r:id="rId19"/>
              </a:rPr>
              <a:t>tikem@who.</a:t>
            </a:r>
            <a:r>
              <a:rPr lang="en-US" altLang="zh-CN" sz="1600" b="1" u="heavy" spc="-15" dirty="0">
                <a:solidFill>
                  <a:srgbClr val="0563C1"/>
                </a:solidFill>
                <a:uFill>
                  <a:solidFill>
                    <a:srgbClr val="0563C1"/>
                  </a:solidFill>
                </a:uFill>
                <a:latin typeface="Arial"/>
                <a:cs typeface="Arial"/>
                <a:hlinkClick r:id="rId19"/>
              </a:rPr>
              <a:t>i</a:t>
            </a:r>
            <a:r>
              <a:rPr sz="1600" b="1" u="heavy" spc="-15" dirty="0">
                <a:solidFill>
                  <a:srgbClr val="0563C1"/>
                </a:solidFill>
                <a:uFill>
                  <a:solidFill>
                    <a:srgbClr val="0563C1"/>
                  </a:solidFill>
                </a:uFill>
                <a:latin typeface="Arial"/>
                <a:cs typeface="Arial"/>
                <a:hlinkClick r:id="rId19"/>
              </a:rPr>
              <a:t>nt </a:t>
            </a:r>
            <a:endParaRPr lang="en-US" sz="1600" b="1" spc="-15" dirty="0">
              <a:solidFill>
                <a:srgbClr val="0563C1"/>
              </a:solidFill>
              <a:latin typeface="Arial"/>
              <a:cs typeface="Arial"/>
            </a:endParaRPr>
          </a:p>
          <a:p>
            <a:pPr marL="12700" marR="527050">
              <a:lnSpc>
                <a:spcPct val="130000"/>
              </a:lnSpc>
              <a:spcBef>
                <a:spcPts val="190"/>
              </a:spcBef>
            </a:pPr>
            <a:r>
              <a:rPr sz="1600" b="1" u="heavy" spc="-15" dirty="0">
                <a:solidFill>
                  <a:srgbClr val="0563C1"/>
                </a:solidFill>
                <a:uFill>
                  <a:solidFill>
                    <a:srgbClr val="0563C1"/>
                  </a:solidFill>
                </a:uFill>
                <a:latin typeface="Arial"/>
                <a:cs typeface="Arial"/>
              </a:rPr>
              <a:t>eshofoniea@who.int</a:t>
            </a:r>
            <a:r>
              <a:rPr sz="1600" b="1" spc="-15" dirty="0">
                <a:solidFill>
                  <a:srgbClr val="0070C0"/>
                </a:solidFill>
                <a:latin typeface="Arial"/>
                <a:cs typeface="Arial"/>
              </a:rPr>
              <a:t>;</a:t>
            </a:r>
            <a:endParaRPr sz="1600" dirty="0">
              <a:latin typeface="Arial"/>
              <a:cs typeface="Arial"/>
            </a:endParaRPr>
          </a:p>
        </p:txBody>
      </p:sp>
      <p:grpSp>
        <p:nvGrpSpPr>
          <p:cNvPr id="35" name="object 35"/>
          <p:cNvGrpSpPr/>
          <p:nvPr/>
        </p:nvGrpSpPr>
        <p:grpSpPr>
          <a:xfrm>
            <a:off x="4940808" y="4614671"/>
            <a:ext cx="4764405" cy="1892935"/>
            <a:chOff x="4940808" y="4614671"/>
            <a:chExt cx="4764405" cy="1892935"/>
          </a:xfrm>
        </p:grpSpPr>
        <p:sp>
          <p:nvSpPr>
            <p:cNvPr id="36" name="object 36"/>
            <p:cNvSpPr/>
            <p:nvPr/>
          </p:nvSpPr>
          <p:spPr>
            <a:xfrm>
              <a:off x="4940808" y="5236463"/>
              <a:ext cx="911351" cy="935736"/>
            </a:xfrm>
            <a:prstGeom prst="rect">
              <a:avLst/>
            </a:prstGeom>
            <a:blipFill>
              <a:blip r:embed="rId2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7" name="object 37"/>
            <p:cNvSpPr/>
            <p:nvPr/>
          </p:nvSpPr>
          <p:spPr>
            <a:xfrm>
              <a:off x="7540752" y="4614671"/>
              <a:ext cx="2164079" cy="1892808"/>
            </a:xfrm>
            <a:prstGeom prst="rect">
              <a:avLst/>
            </a:prstGeom>
            <a:blipFill>
              <a:blip r:embed="rId2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38" name="object 38"/>
          <p:cNvSpPr txBox="1"/>
          <p:nvPr/>
        </p:nvSpPr>
        <p:spPr>
          <a:xfrm>
            <a:off x="4888650" y="6269228"/>
            <a:ext cx="1012190" cy="197490"/>
          </a:xfrm>
          <a:prstGeom prst="rect">
            <a:avLst/>
          </a:prstGeom>
        </p:spPr>
        <p:txBody>
          <a:bodyPr vert="horz" wrap="square" lIns="0" tIns="12700" rIns="0" bIns="0" rtlCol="0">
            <a:spAutoFit/>
          </a:bodyPr>
          <a:lstStyle/>
          <a:p>
            <a:pPr marL="12700" algn="ctr">
              <a:spcBef>
                <a:spcPts val="100"/>
              </a:spcBef>
            </a:pPr>
            <a:r>
              <a:rPr lang="zh-CN" altLang="en-US" sz="1200" b="1" spc="10" dirty="0">
                <a:solidFill>
                  <a:srgbClr val="0070C0"/>
                </a:solidFill>
                <a:latin typeface="华文细黑" panose="02010600040101010101" pitchFamily="2" charset="-122"/>
                <a:ea typeface="华文细黑" panose="02010600040101010101" pitchFamily="2" charset="-122"/>
                <a:cs typeface="Arial"/>
              </a:rPr>
              <a:t>扫描或点击</a:t>
            </a:r>
            <a:endParaRPr sz="1200" b="1" spc="10" dirty="0">
              <a:solidFill>
                <a:srgbClr val="0070C0"/>
              </a:solidFill>
              <a:latin typeface="华文细黑" panose="02010600040101010101" pitchFamily="2" charset="-122"/>
              <a:ea typeface="华文细黑" panose="02010600040101010101" pitchFamily="2" charset="-122"/>
              <a:cs typeface="Arial"/>
            </a:endParaRPr>
          </a:p>
        </p:txBody>
      </p:sp>
      <p:sp>
        <p:nvSpPr>
          <p:cNvPr id="39" name="object 39"/>
          <p:cNvSpPr txBox="1"/>
          <p:nvPr/>
        </p:nvSpPr>
        <p:spPr>
          <a:xfrm>
            <a:off x="7533478" y="4682476"/>
            <a:ext cx="2167129" cy="536044"/>
          </a:xfrm>
          <a:prstGeom prst="rect">
            <a:avLst/>
          </a:prstGeom>
        </p:spPr>
        <p:txBody>
          <a:bodyPr vert="horz" wrap="square" lIns="0" tIns="22860" rIns="0" bIns="0" rtlCol="0">
            <a:spAutoFit/>
          </a:bodyPr>
          <a:lstStyle/>
          <a:p>
            <a:pPr marL="640080" marR="5080" indent="-628015" algn="ctr">
              <a:lnSpc>
                <a:spcPts val="1900"/>
              </a:lnSpc>
              <a:spcBef>
                <a:spcPts val="180"/>
              </a:spcBef>
            </a:pPr>
            <a:r>
              <a:rPr lang="zh-CN" altLang="en-US" sz="1600" b="1" spc="-15" dirty="0">
                <a:latin typeface="华文细黑" panose="02010600040101010101" pitchFamily="2" charset="-122"/>
                <a:ea typeface="华文细黑" panose="02010600040101010101" pitchFamily="2" charset="-122"/>
                <a:cs typeface="Arial"/>
              </a:rPr>
              <a:t>世卫组织</a:t>
            </a:r>
            <a:r>
              <a:rPr sz="1600" b="1" spc="-15" dirty="0">
                <a:latin typeface="华文细黑" panose="02010600040101010101" pitchFamily="2" charset="-122"/>
                <a:ea typeface="华文细黑" panose="02010600040101010101" pitchFamily="2" charset="-122"/>
                <a:cs typeface="Arial"/>
              </a:rPr>
              <a:t> </a:t>
            </a:r>
            <a:endParaRPr lang="en-US" sz="1600" b="1" spc="-15" dirty="0">
              <a:latin typeface="华文细黑" panose="02010600040101010101" pitchFamily="2" charset="-122"/>
              <a:ea typeface="华文细黑" panose="02010600040101010101" pitchFamily="2" charset="-122"/>
              <a:cs typeface="Arial"/>
            </a:endParaRPr>
          </a:p>
          <a:p>
            <a:pPr marL="640080" marR="5080" indent="-628015" algn="ctr">
              <a:lnSpc>
                <a:spcPts val="1900"/>
              </a:lnSpc>
              <a:spcBef>
                <a:spcPts val="180"/>
              </a:spcBef>
            </a:pPr>
            <a:r>
              <a:rPr lang="zh-CN" altLang="en-US" sz="1600" b="1" spc="-15" dirty="0">
                <a:latin typeface="华文细黑" panose="02010600040101010101" pitchFamily="2" charset="-122"/>
                <a:ea typeface="华文细黑" panose="02010600040101010101" pitchFamily="2" charset="-122"/>
                <a:cs typeface="Arial"/>
              </a:rPr>
              <a:t>模拟演习</a:t>
            </a:r>
            <a:endParaRPr sz="1600" b="1" spc="-15" dirty="0">
              <a:latin typeface="华文细黑" panose="02010600040101010101" pitchFamily="2" charset="-122"/>
              <a:ea typeface="华文细黑" panose="02010600040101010101" pitchFamily="2" charset="-122"/>
              <a:cs typeface="Arial"/>
            </a:endParaRPr>
          </a:p>
        </p:txBody>
      </p:sp>
      <p:sp>
        <p:nvSpPr>
          <p:cNvPr id="40" name="object 40"/>
          <p:cNvSpPr txBox="1"/>
          <p:nvPr/>
        </p:nvSpPr>
        <p:spPr>
          <a:xfrm>
            <a:off x="8122974" y="5244536"/>
            <a:ext cx="1000760" cy="467995"/>
          </a:xfrm>
          <a:prstGeom prst="rect">
            <a:avLst/>
          </a:prstGeom>
        </p:spPr>
        <p:txBody>
          <a:bodyPr vert="horz" wrap="square" lIns="0" tIns="0" rIns="0" bIns="0" rtlCol="0">
            <a:spAutoFit/>
          </a:bodyPr>
          <a:lstStyle/>
          <a:p>
            <a:pPr>
              <a:lnSpc>
                <a:spcPts val="1755"/>
              </a:lnSpc>
            </a:pPr>
            <a:r>
              <a:rPr sz="1600" b="1" spc="-15" dirty="0">
                <a:latin typeface="Arial"/>
                <a:cs typeface="Arial"/>
              </a:rPr>
              <a:t>s</a:t>
            </a:r>
            <a:r>
              <a:rPr sz="1600" b="1" spc="-10" dirty="0">
                <a:latin typeface="Arial"/>
                <a:cs typeface="Arial"/>
              </a:rPr>
              <a:t>i</a:t>
            </a:r>
            <a:r>
              <a:rPr sz="1600" b="1" spc="-25" dirty="0">
                <a:latin typeface="Arial"/>
                <a:cs typeface="Arial"/>
              </a:rPr>
              <a:t>m</a:t>
            </a:r>
            <a:r>
              <a:rPr sz="1600" b="1" spc="-15" dirty="0">
                <a:latin typeface="Arial"/>
                <a:cs typeface="Arial"/>
              </a:rPr>
              <a:t>u</a:t>
            </a:r>
            <a:r>
              <a:rPr sz="1600" b="1" spc="-10" dirty="0">
                <a:latin typeface="Arial"/>
                <a:cs typeface="Arial"/>
              </a:rPr>
              <a:t>l</a:t>
            </a:r>
            <a:r>
              <a:rPr sz="1600" b="1" spc="-15" dirty="0">
                <a:latin typeface="Arial"/>
                <a:cs typeface="Arial"/>
              </a:rPr>
              <a:t>a</a:t>
            </a:r>
            <a:r>
              <a:rPr sz="1600" b="1" spc="-10" dirty="0">
                <a:latin typeface="Arial"/>
                <a:cs typeface="Arial"/>
              </a:rPr>
              <a:t>ti</a:t>
            </a:r>
            <a:r>
              <a:rPr sz="1600" b="1" spc="-15" dirty="0">
                <a:latin typeface="Arial"/>
                <a:cs typeface="Arial"/>
              </a:rPr>
              <a:t>on</a:t>
            </a:r>
            <a:endParaRPr sz="1600">
              <a:latin typeface="Arial"/>
              <a:cs typeface="Arial"/>
            </a:endParaRPr>
          </a:p>
          <a:p>
            <a:pPr marL="44450">
              <a:lnSpc>
                <a:spcPts val="1910"/>
              </a:lnSpc>
            </a:pPr>
            <a:r>
              <a:rPr sz="1600" b="1" spc="-15" dirty="0">
                <a:latin typeface="Arial"/>
                <a:cs typeface="Arial"/>
              </a:rPr>
              <a:t>exercises</a:t>
            </a:r>
            <a:endParaRPr sz="1600">
              <a:latin typeface="Arial"/>
              <a:cs typeface="Arial"/>
            </a:endParaRPr>
          </a:p>
        </p:txBody>
      </p:sp>
      <p:sp>
        <p:nvSpPr>
          <p:cNvPr id="41" name="object 41"/>
          <p:cNvSpPr/>
          <p:nvPr/>
        </p:nvSpPr>
        <p:spPr>
          <a:xfrm>
            <a:off x="8131823" y="5215997"/>
            <a:ext cx="982214" cy="977042"/>
          </a:xfrm>
          <a:prstGeom prst="rect">
            <a:avLst/>
          </a:prstGeom>
          <a:blipFill>
            <a:blip r:embed="rId2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2" name="object 42"/>
          <p:cNvSpPr txBox="1"/>
          <p:nvPr/>
        </p:nvSpPr>
        <p:spPr>
          <a:xfrm>
            <a:off x="8115723" y="6269228"/>
            <a:ext cx="1012190" cy="197490"/>
          </a:xfrm>
          <a:prstGeom prst="rect">
            <a:avLst/>
          </a:prstGeom>
        </p:spPr>
        <p:txBody>
          <a:bodyPr vert="horz" wrap="square" lIns="0" tIns="12700" rIns="0" bIns="0" rtlCol="0">
            <a:spAutoFit/>
          </a:bodyPr>
          <a:lstStyle/>
          <a:p>
            <a:pPr marL="12700" algn="ctr">
              <a:lnSpc>
                <a:spcPct val="100000"/>
              </a:lnSpc>
              <a:spcBef>
                <a:spcPts val="100"/>
              </a:spcBef>
            </a:pPr>
            <a:r>
              <a:rPr lang="zh-CN" altLang="en-US" sz="1200" b="1" spc="10" dirty="0">
                <a:solidFill>
                  <a:srgbClr val="0070C0"/>
                </a:solidFill>
                <a:latin typeface="华文细黑" panose="02010600040101010101" pitchFamily="2" charset="-122"/>
                <a:ea typeface="华文细黑" panose="02010600040101010101" pitchFamily="2" charset="-122"/>
                <a:cs typeface="Arial"/>
              </a:rPr>
              <a:t>扫描或点击</a:t>
            </a:r>
            <a:endParaRPr lang="en-US" sz="1200" dirty="0">
              <a:latin typeface="华文细黑" panose="02010600040101010101" pitchFamily="2" charset="-122"/>
              <a:ea typeface="华文细黑" panose="02010600040101010101" pitchFamily="2" charset="-122"/>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a:p>
          </p:txBody>
        </p:sp>
      </p:grpSp>
      <p:sp>
        <p:nvSpPr>
          <p:cNvPr id="7" name="object 7"/>
          <p:cNvSpPr txBox="1"/>
          <p:nvPr/>
        </p:nvSpPr>
        <p:spPr>
          <a:xfrm>
            <a:off x="424110" y="1425447"/>
            <a:ext cx="9848850" cy="5180136"/>
          </a:xfrm>
          <a:prstGeom prst="rect">
            <a:avLst/>
          </a:prstGeom>
        </p:spPr>
        <p:txBody>
          <a:bodyPr vert="horz" wrap="square" lIns="0" tIns="12700" rIns="0" bIns="0" rtlCol="0">
            <a:spAutoFit/>
          </a:bodyPr>
          <a:lstStyle/>
          <a:p>
            <a:pPr algn="ctr">
              <a:lnSpc>
                <a:spcPct val="100000"/>
              </a:lnSpc>
              <a:spcBef>
                <a:spcPts val="100"/>
              </a:spcBef>
            </a:pPr>
            <a:r>
              <a:rPr lang="zh-CN" altLang="en-US" sz="2500" b="1" spc="-30" dirty="0">
                <a:solidFill>
                  <a:srgbClr val="005D85"/>
                </a:solidFill>
                <a:latin typeface="华文细黑" panose="02010600040101010101" pitchFamily="2" charset="-122"/>
                <a:ea typeface="华文细黑" panose="02010600040101010101" pitchFamily="2" charset="-122"/>
                <a:cs typeface="Arial"/>
              </a:rPr>
              <a:t>世卫组织提供了最新的准确建议</a:t>
            </a:r>
            <a:endParaRPr sz="2500" dirty="0">
              <a:latin typeface="华文细黑" panose="02010600040101010101" pitchFamily="2" charset="-122"/>
              <a:ea typeface="华文细黑" panose="02010600040101010101" pitchFamily="2" charset="-122"/>
              <a:cs typeface="Arial"/>
            </a:endParaRPr>
          </a:p>
          <a:p>
            <a:pPr>
              <a:lnSpc>
                <a:spcPct val="100000"/>
              </a:lnSpc>
              <a:spcBef>
                <a:spcPts val="15"/>
              </a:spcBef>
            </a:pPr>
            <a:endParaRPr sz="2300" dirty="0">
              <a:latin typeface="Arial"/>
              <a:cs typeface="Arial"/>
            </a:endParaRPr>
          </a:p>
          <a:p>
            <a:pPr marL="12700" marR="5080">
              <a:lnSpc>
                <a:spcPts val="2500"/>
              </a:lnSpc>
            </a:pPr>
            <a:r>
              <a:rPr lang="zh-CN" altLang="en-US" sz="1800" spc="-30" dirty="0">
                <a:latin typeface="KaiTi" panose="02010609060101010101" pitchFamily="49" charset="-122"/>
                <a:ea typeface="KaiTi" panose="02010609060101010101" pitchFamily="49" charset="-122"/>
                <a:cs typeface="Arial"/>
              </a:rPr>
              <a:t>在类似</a:t>
            </a:r>
            <a:r>
              <a:rPr lang="en-US" altLang="zh-CN" sz="1800" spc="-30" dirty="0">
                <a:latin typeface="Times New Roman" panose="02020603050405020304" pitchFamily="18" charset="0"/>
                <a:ea typeface="KaiTi" panose="02010609060101010101" pitchFamily="49" charset="-122"/>
                <a:cs typeface="Times New Roman" panose="02020603050405020304" pitchFamily="18" charset="0"/>
              </a:rPr>
              <a:t>COVID-19</a:t>
            </a:r>
            <a:r>
              <a:rPr lang="zh-CN" altLang="en-US" sz="1800" spc="-30" dirty="0">
                <a:latin typeface="KaiTi" panose="02010609060101010101" pitchFamily="49" charset="-122"/>
                <a:ea typeface="KaiTi" panose="02010609060101010101" pitchFamily="49" charset="-122"/>
                <a:cs typeface="Arial"/>
              </a:rPr>
              <a:t>大流行这样的突发卫生事件中，世卫组织最重要的作用之一就是收集世界各地的数据和研究结果，进行评估，然后就如何应对为各国提供建议。</a:t>
            </a:r>
            <a:endParaRPr sz="1800" dirty="0">
              <a:latin typeface="KaiTi" panose="02010609060101010101" pitchFamily="49" charset="-122"/>
              <a:ea typeface="KaiTi" panose="02010609060101010101" pitchFamily="49" charset="-122"/>
              <a:cs typeface="Arial"/>
            </a:endParaRPr>
          </a:p>
          <a:p>
            <a:pPr>
              <a:lnSpc>
                <a:spcPct val="100000"/>
              </a:lnSpc>
            </a:pPr>
            <a:endParaRPr sz="2000" dirty="0">
              <a:latin typeface="KaiTi" panose="02010609060101010101" pitchFamily="49" charset="-122"/>
              <a:ea typeface="KaiTi" panose="02010609060101010101" pitchFamily="49" charset="-122"/>
              <a:cs typeface="Arial"/>
            </a:endParaRPr>
          </a:p>
          <a:p>
            <a:pPr marL="55244" marR="5251450" indent="-635" algn="just">
              <a:lnSpc>
                <a:spcPts val="2500"/>
              </a:lnSpc>
              <a:spcBef>
                <a:spcPts val="1764"/>
              </a:spcBef>
            </a:pPr>
            <a:r>
              <a:rPr lang="en-US" sz="1800" spc="-40" dirty="0">
                <a:latin typeface="Times New Roman" panose="02020603050405020304" pitchFamily="18" charset="0"/>
                <a:ea typeface="KaiTi" panose="02010609060101010101" pitchFamily="49" charset="-122"/>
                <a:cs typeface="Times New Roman" panose="02020603050405020304" pitchFamily="18" charset="0"/>
              </a:rPr>
              <a:t>2020</a:t>
            </a:r>
            <a:r>
              <a:rPr lang="zh-CN" altLang="en-US" sz="1800" spc="-40" dirty="0">
                <a:latin typeface="Times New Roman" panose="02020603050405020304" pitchFamily="18" charset="0"/>
                <a:ea typeface="KaiTi" panose="02010609060101010101" pitchFamily="49" charset="-122"/>
                <a:cs typeface="Times New Roman" panose="02020603050405020304" pitchFamily="18" charset="0"/>
              </a:rPr>
              <a:t>年</a:t>
            </a:r>
            <a:r>
              <a:rPr lang="en-US" altLang="zh-CN" sz="1800" spc="-40" dirty="0">
                <a:latin typeface="Times New Roman" panose="02020603050405020304" pitchFamily="18" charset="0"/>
                <a:ea typeface="KaiTi" panose="02010609060101010101" pitchFamily="49" charset="-122"/>
                <a:cs typeface="Times New Roman" panose="02020603050405020304" pitchFamily="18" charset="0"/>
              </a:rPr>
              <a:t>1</a:t>
            </a:r>
            <a:r>
              <a:rPr lang="zh-CN" altLang="en-US" sz="1800" spc="-40" dirty="0">
                <a:latin typeface="Times New Roman" panose="02020603050405020304" pitchFamily="18" charset="0"/>
                <a:ea typeface="KaiTi" panose="02010609060101010101" pitchFamily="49" charset="-122"/>
                <a:cs typeface="Times New Roman" panose="02020603050405020304" pitchFamily="18" charset="0"/>
              </a:rPr>
              <a:t>月以来，世卫组织已发布</a:t>
            </a:r>
            <a:r>
              <a:rPr lang="en-US" altLang="zh-CN" sz="1800" spc="-40" dirty="0">
                <a:latin typeface="Times New Roman" panose="02020603050405020304" pitchFamily="18" charset="0"/>
                <a:ea typeface="KaiTi" panose="02010609060101010101" pitchFamily="49" charset="-122"/>
                <a:cs typeface="Times New Roman" panose="02020603050405020304" pitchFamily="18" charset="0"/>
              </a:rPr>
              <a:t>100</a:t>
            </a:r>
            <a:r>
              <a:rPr lang="zh-CN" altLang="en-US" sz="1800" spc="-40" dirty="0">
                <a:latin typeface="Times New Roman" panose="02020603050405020304" pitchFamily="18" charset="0"/>
                <a:ea typeface="KaiTi" panose="02010609060101010101" pitchFamily="49" charset="-122"/>
                <a:cs typeface="Times New Roman" panose="02020603050405020304" pitchFamily="18" charset="0"/>
              </a:rPr>
              <a:t>多份有关</a:t>
            </a:r>
            <a:r>
              <a:rPr lang="en-US" altLang="zh-CN" sz="1800" spc="-35" dirty="0">
                <a:latin typeface="Times New Roman" panose="02020603050405020304" pitchFamily="18" charset="0"/>
                <a:ea typeface="KaiTi" panose="02010609060101010101" pitchFamily="49" charset="-122"/>
                <a:cs typeface="Times New Roman" panose="02020603050405020304" pitchFamily="18" charset="0"/>
              </a:rPr>
              <a:t>COVID-19</a:t>
            </a:r>
            <a:r>
              <a:rPr lang="zh-CN" altLang="en-US" sz="1800" spc="-35" dirty="0">
                <a:latin typeface="Times New Roman" panose="02020603050405020304" pitchFamily="18" charset="0"/>
                <a:ea typeface="KaiTi" panose="02010609060101010101" pitchFamily="49" charset="-122"/>
                <a:cs typeface="Times New Roman" panose="02020603050405020304" pitchFamily="18" charset="0"/>
              </a:rPr>
              <a:t>的文</a:t>
            </a:r>
            <a:r>
              <a:rPr lang="zh-CN" altLang="en-US" sz="1800" spc="-35" dirty="0">
                <a:latin typeface="KaiTi" panose="02010609060101010101" pitchFamily="49" charset="-122"/>
                <a:ea typeface="KaiTi" panose="02010609060101010101" pitchFamily="49" charset="-122"/>
                <a:cs typeface="Arial"/>
              </a:rPr>
              <a:t>件。其中，一半以上是详细的技术指导文件，涉及如何发现和检测病例，如何根据疾病的严重程度为患者提供安全和适当的护理，如何追踪和隔离接触者，如何</a:t>
            </a:r>
            <a:r>
              <a:rPr lang="zh-CN" altLang="en-US" spc="-35" dirty="0">
                <a:latin typeface="KaiTi" panose="02010609060101010101" pitchFamily="49" charset="-122"/>
                <a:ea typeface="KaiTi" panose="02010609060101010101" pitchFamily="49" charset="-122"/>
                <a:cs typeface="Arial"/>
              </a:rPr>
              <a:t>防止</a:t>
            </a:r>
            <a:r>
              <a:rPr lang="zh-CN" altLang="en-US" sz="1800" spc="-35" dirty="0">
                <a:latin typeface="KaiTi" panose="02010609060101010101" pitchFamily="49" charset="-122"/>
                <a:ea typeface="KaiTi" panose="02010609060101010101" pitchFamily="49" charset="-122"/>
                <a:cs typeface="Arial"/>
              </a:rPr>
              <a:t>人际传播，如何保护卫生保健工作者以及如何帮助社区开展适当应对行动。</a:t>
            </a:r>
            <a:endParaRPr lang="en-US" altLang="zh-CN" sz="1800" spc="-35" dirty="0">
              <a:latin typeface="KaiTi" panose="02010609060101010101" pitchFamily="49" charset="-122"/>
              <a:ea typeface="KaiTi" panose="02010609060101010101" pitchFamily="49" charset="-122"/>
              <a:cs typeface="Arial"/>
            </a:endParaRPr>
          </a:p>
          <a:p>
            <a:pPr marL="55244" marR="5251450" indent="-635" algn="just">
              <a:lnSpc>
                <a:spcPct val="97800"/>
              </a:lnSpc>
              <a:spcBef>
                <a:spcPts val="1764"/>
              </a:spcBef>
            </a:pPr>
            <a:endParaRPr lang="en-US" spc="-35" dirty="0">
              <a:latin typeface="KaiTi" panose="02010609060101010101" pitchFamily="49" charset="-122"/>
              <a:ea typeface="KaiTi" panose="02010609060101010101" pitchFamily="49" charset="-122"/>
              <a:cs typeface="Arial"/>
            </a:endParaRPr>
          </a:p>
          <a:p>
            <a:pPr marL="55244" marR="5251450" indent="-635" algn="just">
              <a:lnSpc>
                <a:spcPct val="97800"/>
              </a:lnSpc>
              <a:spcBef>
                <a:spcPts val="1764"/>
              </a:spcBef>
            </a:pPr>
            <a:endParaRPr lang="en-US" spc="-35" dirty="0">
              <a:latin typeface="KaiTi" panose="02010609060101010101" pitchFamily="49" charset="-122"/>
              <a:ea typeface="KaiTi" panose="02010609060101010101" pitchFamily="49" charset="-122"/>
              <a:cs typeface="Arial"/>
            </a:endParaRPr>
          </a:p>
        </p:txBody>
      </p:sp>
      <p:sp>
        <p:nvSpPr>
          <p:cNvPr id="8" name="object 8"/>
          <p:cNvSpPr txBox="1">
            <a:spLocks noGrp="1"/>
          </p:cNvSpPr>
          <p:nvPr>
            <p:ph type="title"/>
          </p:nvPr>
        </p:nvSpPr>
        <p:spPr>
          <a:xfrm>
            <a:off x="203048" y="11683"/>
            <a:ext cx="8128000" cy="566822"/>
          </a:xfrm>
          <a:prstGeom prst="rect">
            <a:avLst/>
          </a:prstGeom>
        </p:spPr>
        <p:txBody>
          <a:bodyPr vert="horz" wrap="square" lIns="0" tIns="12700" rIns="0" bIns="0" rtlCol="0">
            <a:spAutoFit/>
          </a:bodyPr>
          <a:lstStyle/>
          <a:p>
            <a:pPr marL="12700">
              <a:lnSpc>
                <a:spcPct val="100000"/>
              </a:lnSpc>
              <a:spcBef>
                <a:spcPts val="100"/>
              </a:spcBef>
            </a:pPr>
            <a:r>
              <a:rPr lang="zh-CN" altLang="en-US" sz="3600" spc="-10" dirty="0">
                <a:latin typeface="华文细黑" panose="02010600040101010101" pitchFamily="2" charset="-122"/>
                <a:ea typeface="华文细黑" panose="02010600040101010101" pitchFamily="2" charset="-122"/>
              </a:rPr>
              <a:t>指导防范和应对工作</a:t>
            </a:r>
            <a:endParaRPr sz="3600" dirty="0">
              <a:latin typeface="华文细黑" panose="02010600040101010101" pitchFamily="2" charset="-122"/>
              <a:ea typeface="华文细黑" panose="02010600040101010101" pitchFamily="2" charset="-122"/>
            </a:endParaRPr>
          </a:p>
        </p:txBody>
      </p:sp>
      <p:pic>
        <p:nvPicPr>
          <p:cNvPr id="9" name="Picture 9">
            <a:extLst>
              <a:ext uri="{FF2B5EF4-FFF2-40B4-BE49-F238E27FC236}">
                <a16:creationId xmlns:a16="http://schemas.microsoft.com/office/drawing/2014/main" id="{ABDFEC13-CB45-4331-BED2-F976CF66055F}"/>
              </a:ext>
            </a:extLst>
          </p:cNvPr>
          <p:cNvPicPr>
            <a:picLocks noChangeAspect="1"/>
          </p:cNvPicPr>
          <p:nvPr/>
        </p:nvPicPr>
        <p:blipFill>
          <a:blip r:embed="rId4"/>
          <a:stretch>
            <a:fillRect/>
          </a:stretch>
        </p:blipFill>
        <p:spPr>
          <a:xfrm>
            <a:off x="5194300" y="2946400"/>
            <a:ext cx="5496420" cy="286240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1791" y="53340"/>
            <a:ext cx="6878955" cy="505267"/>
          </a:xfrm>
          <a:prstGeom prst="rect">
            <a:avLst/>
          </a:prstGeom>
        </p:spPr>
        <p:txBody>
          <a:bodyPr vert="horz" wrap="square" lIns="0" tIns="12700" rIns="0" bIns="0" rtlCol="0">
            <a:spAutoFit/>
          </a:bodyPr>
          <a:lstStyle/>
          <a:p>
            <a:pPr marL="12700">
              <a:lnSpc>
                <a:spcPct val="100000"/>
              </a:lnSpc>
              <a:spcBef>
                <a:spcPts val="100"/>
              </a:spcBef>
            </a:pPr>
            <a:r>
              <a:rPr lang="zh-CN" altLang="en-US" sz="3200" spc="-20" dirty="0">
                <a:latin typeface="华文细黑" panose="02010600040101010101" pitchFamily="2" charset="-122"/>
                <a:ea typeface="华文细黑" panose="02010600040101010101" pitchFamily="2" charset="-122"/>
              </a:rPr>
              <a:t>什么是桌面演习</a:t>
            </a:r>
            <a:r>
              <a:rPr lang="zh-CN" altLang="en-US" sz="3200" spc="-30" dirty="0">
                <a:latin typeface="华文细黑" panose="02010600040101010101" pitchFamily="2" charset="-122"/>
                <a:ea typeface="华文细黑" panose="02010600040101010101" pitchFamily="2" charset="-122"/>
              </a:rPr>
              <a:t>？</a:t>
            </a:r>
            <a:endParaRPr sz="3200" dirty="0">
              <a:latin typeface="华文细黑" panose="02010600040101010101" pitchFamily="2" charset="-122"/>
              <a:ea typeface="华文细黑" panose="02010600040101010101" pitchFamily="2" charset="-122"/>
            </a:endParaRPr>
          </a:p>
        </p:txBody>
      </p:sp>
      <p:sp>
        <p:nvSpPr>
          <p:cNvPr id="5" name="object 5"/>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2700">
              <a:lnSpc>
                <a:spcPts val="1315"/>
              </a:lnSpc>
            </a:pPr>
            <a:r>
              <a:rPr lang="zh-CN" altLang="en-US" spc="-45" dirty="0">
                <a:latin typeface="华文细黑" panose="02010600040101010101" pitchFamily="2" charset="-122"/>
                <a:ea typeface="华文细黑" panose="02010600040101010101" pitchFamily="2" charset="-122"/>
              </a:rPr>
              <a:t>模拟演习</a:t>
            </a:r>
            <a:endParaRPr spc="-40" dirty="0">
              <a:latin typeface="华文细黑" panose="02010600040101010101" pitchFamily="2" charset="-122"/>
              <a:ea typeface="华文细黑" panose="02010600040101010101" pitchFamily="2" charset="-122"/>
            </a:endParaRPr>
          </a:p>
        </p:txBody>
      </p:sp>
      <p:sp>
        <p:nvSpPr>
          <p:cNvPr id="3" name="object 3"/>
          <p:cNvSpPr txBox="1">
            <a:spLocks noGrp="1"/>
          </p:cNvSpPr>
          <p:nvPr>
            <p:ph type="body" idx="1"/>
          </p:nvPr>
        </p:nvSpPr>
        <p:spPr>
          <a:xfrm>
            <a:off x="889491" y="2281935"/>
            <a:ext cx="8800609" cy="2179442"/>
          </a:xfrm>
          <a:prstGeom prst="rect">
            <a:avLst/>
          </a:prstGeom>
        </p:spPr>
        <p:txBody>
          <a:bodyPr vert="horz" wrap="square" lIns="0" tIns="55244" rIns="0" bIns="0" rtlCol="0">
            <a:spAutoFit/>
          </a:bodyPr>
          <a:lstStyle/>
          <a:p>
            <a:pPr marL="19050" marR="5080" algn="ctr">
              <a:lnSpc>
                <a:spcPts val="3500"/>
              </a:lnSpc>
              <a:spcBef>
                <a:spcPts val="434"/>
              </a:spcBef>
            </a:pPr>
            <a:r>
              <a:rPr lang="zh-CN" altLang="en-US" b="1" spc="-40" dirty="0">
                <a:solidFill>
                  <a:srgbClr val="005D85"/>
                </a:solidFill>
                <a:latin typeface="华文细黑" panose="02010600040101010101" pitchFamily="2" charset="-122"/>
                <a:ea typeface="华文细黑" panose="02010600040101010101" pitchFamily="2" charset="-122"/>
              </a:rPr>
              <a:t>桌面演习</a:t>
            </a:r>
            <a:r>
              <a:rPr lang="zh-CN" altLang="en-US" spc="-25" dirty="0"/>
              <a:t>是以讨论为基础的活动，使用渐进式模拟情景以及</a:t>
            </a:r>
            <a:br>
              <a:rPr lang="en-US" altLang="zh-CN" spc="-25" dirty="0"/>
            </a:br>
            <a:r>
              <a:rPr lang="zh-CN" altLang="en-US" spc="-25" dirty="0"/>
              <a:t>一系列脚本化注入物，让参与者考虑潜在突发卫生事件</a:t>
            </a:r>
            <a:br>
              <a:rPr lang="en-US" altLang="zh-CN" spc="-25" dirty="0"/>
            </a:br>
            <a:r>
              <a:rPr lang="zh-CN" altLang="en-US" spc="-25" dirty="0"/>
              <a:t>对现有计划、程序和能力的影响。</a:t>
            </a:r>
            <a:endParaRPr spc="-25" dirty="0"/>
          </a:p>
          <a:p>
            <a:pPr marL="6350">
              <a:lnSpc>
                <a:spcPct val="100000"/>
              </a:lnSpc>
              <a:spcBef>
                <a:spcPts val="15"/>
              </a:spcBef>
            </a:pPr>
            <a:endParaRPr sz="2550" dirty="0"/>
          </a:p>
          <a:p>
            <a:pPr marL="250190" marR="234315" algn="ctr">
              <a:lnSpc>
                <a:spcPts val="3000"/>
              </a:lnSpc>
            </a:pPr>
            <a:r>
              <a:rPr lang="zh-CN" altLang="en-US" spc="-70" dirty="0"/>
              <a:t>“桌面演习在</a:t>
            </a:r>
            <a:r>
              <a:rPr lang="zh-CN" altLang="en-US" spc="-25" dirty="0"/>
              <a:t>非正式</a:t>
            </a:r>
            <a:r>
              <a:rPr lang="zh-CN" altLang="en-US" spc="-70" dirty="0"/>
              <a:t>、无压力环境中</a:t>
            </a:r>
            <a:r>
              <a:rPr lang="zh-CN" altLang="en-US" b="1" spc="-40" dirty="0">
                <a:solidFill>
                  <a:srgbClr val="005D85"/>
                </a:solidFill>
                <a:latin typeface="华文细黑" panose="02010600040101010101" pitchFamily="2" charset="-122"/>
                <a:ea typeface="华文细黑" panose="02010600040101010101" pitchFamily="2" charset="-122"/>
              </a:rPr>
              <a:t>模拟突发情况</a:t>
            </a:r>
            <a:r>
              <a:rPr lang="zh-CN" altLang="en-US" spc="-70" dirty="0"/>
              <a:t>。”</a:t>
            </a:r>
            <a:endParaRPr spc="-70" dirty="0"/>
          </a:p>
        </p:txBody>
      </p:sp>
      <p:sp>
        <p:nvSpPr>
          <p:cNvPr id="4" name="object 4"/>
          <p:cNvSpPr txBox="1"/>
          <p:nvPr/>
        </p:nvSpPr>
        <p:spPr>
          <a:xfrm>
            <a:off x="3594100" y="5259322"/>
            <a:ext cx="3047999" cy="228268"/>
          </a:xfrm>
          <a:prstGeom prst="rect">
            <a:avLst/>
          </a:prstGeom>
        </p:spPr>
        <p:txBody>
          <a:bodyPr vert="horz" wrap="square" lIns="0" tIns="12700" rIns="0" bIns="0" rtlCol="0">
            <a:spAutoFit/>
          </a:bodyPr>
          <a:lstStyle/>
          <a:p>
            <a:pPr marL="12700">
              <a:lnSpc>
                <a:spcPct val="100000"/>
              </a:lnSpc>
              <a:spcBef>
                <a:spcPts val="100"/>
              </a:spcBef>
            </a:pPr>
            <a:r>
              <a:rPr lang="en-US" altLang="zh-CN" sz="1400" spc="-5" dirty="0">
                <a:latin typeface="Arial"/>
                <a:cs typeface="Arial"/>
              </a:rPr>
              <a:t>——《</a:t>
            </a:r>
            <a:r>
              <a:rPr lang="zh-CN" altLang="en-US" sz="1400" spc="-5" dirty="0">
                <a:latin typeface="Arial"/>
                <a:cs typeface="Arial"/>
              </a:rPr>
              <a:t>世卫组织演习手册</a:t>
            </a:r>
            <a:r>
              <a:rPr lang="en-US" altLang="zh-CN" sz="1400" spc="-5" dirty="0">
                <a:latin typeface="Arial"/>
                <a:cs typeface="Arial"/>
              </a:rPr>
              <a:t>》</a:t>
            </a:r>
            <a:r>
              <a:rPr lang="zh-CN" altLang="en-US" sz="1400" spc="-5" dirty="0">
                <a:latin typeface="Arial"/>
                <a:cs typeface="Arial"/>
              </a:rPr>
              <a:t>，</a:t>
            </a:r>
            <a:r>
              <a:rPr lang="en-US" altLang="zh-CN" sz="1400" spc="-5" dirty="0">
                <a:latin typeface="Arial"/>
                <a:cs typeface="Arial"/>
              </a:rPr>
              <a:t>2017</a:t>
            </a:r>
            <a:r>
              <a:rPr lang="zh-CN" altLang="en-US" sz="1400" spc="-5" dirty="0">
                <a:latin typeface="Arial"/>
                <a:cs typeface="Arial"/>
              </a:rPr>
              <a:t>年</a:t>
            </a:r>
            <a:endParaRPr sz="1400" dirty="0">
              <a:latin typeface="Arial"/>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p:nvPr/>
        </p:nvSpPr>
        <p:spPr>
          <a:xfrm>
            <a:off x="5651500" y="431800"/>
            <a:ext cx="4605528" cy="3066288"/>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 name="object 2"/>
          <p:cNvSpPr txBox="1">
            <a:spLocks noGrp="1"/>
          </p:cNvSpPr>
          <p:nvPr>
            <p:ph type="title"/>
          </p:nvPr>
        </p:nvSpPr>
        <p:spPr>
          <a:xfrm>
            <a:off x="156635" y="86868"/>
            <a:ext cx="3468370" cy="513080"/>
          </a:xfrm>
          <a:prstGeom prst="rect">
            <a:avLst/>
          </a:prstGeom>
        </p:spPr>
        <p:txBody>
          <a:bodyPr vert="horz" wrap="square" lIns="0" tIns="12700" rIns="0" bIns="0" rtlCol="0">
            <a:spAutoFit/>
          </a:bodyPr>
          <a:lstStyle/>
          <a:p>
            <a:pPr marL="12700">
              <a:lnSpc>
                <a:spcPct val="100000"/>
              </a:lnSpc>
              <a:spcBef>
                <a:spcPts val="100"/>
              </a:spcBef>
            </a:pPr>
            <a:r>
              <a:rPr lang="zh-CN" altLang="en-US" sz="3200" spc="-25" dirty="0">
                <a:latin typeface="华文细黑" panose="02010600040101010101" pitchFamily="2" charset="-122"/>
                <a:ea typeface="华文细黑" panose="02010600040101010101" pitchFamily="2" charset="-122"/>
              </a:rPr>
              <a:t>设计和目的</a:t>
            </a:r>
            <a:endParaRPr sz="3200" dirty="0">
              <a:latin typeface="华文细黑" panose="02010600040101010101" pitchFamily="2" charset="-122"/>
              <a:ea typeface="华文细黑" panose="02010600040101010101" pitchFamily="2" charset="-122"/>
            </a:endParaRPr>
          </a:p>
        </p:txBody>
      </p:sp>
      <p:sp>
        <p:nvSpPr>
          <p:cNvPr id="3" name="object 3"/>
          <p:cNvSpPr txBox="1"/>
          <p:nvPr/>
        </p:nvSpPr>
        <p:spPr>
          <a:xfrm>
            <a:off x="192102" y="1041374"/>
            <a:ext cx="5732145" cy="5501121"/>
          </a:xfrm>
          <a:prstGeom prst="rect">
            <a:avLst/>
          </a:prstGeom>
        </p:spPr>
        <p:txBody>
          <a:bodyPr vert="horz" wrap="square" lIns="0" tIns="79375" rIns="0" bIns="0" rtlCol="0">
            <a:spAutoFit/>
          </a:bodyPr>
          <a:lstStyle/>
          <a:p>
            <a:pPr marL="50800">
              <a:lnSpc>
                <a:spcPct val="100000"/>
              </a:lnSpc>
              <a:spcBef>
                <a:spcPts val="625"/>
              </a:spcBef>
            </a:pPr>
            <a:r>
              <a:rPr lang="zh-CN" altLang="en-US" sz="1900" b="1" spc="5" dirty="0">
                <a:solidFill>
                  <a:srgbClr val="005D85"/>
                </a:solidFill>
                <a:latin typeface="华文细黑" panose="02010600040101010101" pitchFamily="2" charset="-122"/>
                <a:ea typeface="华文细黑" panose="02010600040101010101" pitchFamily="2" charset="-122"/>
                <a:cs typeface="Roboto"/>
              </a:rPr>
              <a:t>演习的设计</a:t>
            </a:r>
            <a:endParaRPr sz="1900" dirty="0">
              <a:latin typeface="华文细黑" panose="02010600040101010101" pitchFamily="2" charset="-122"/>
              <a:ea typeface="华文细黑" panose="02010600040101010101" pitchFamily="2" charset="-122"/>
              <a:cs typeface="Roboto"/>
            </a:endParaRPr>
          </a:p>
          <a:p>
            <a:pPr marL="50800" marR="509905" algn="just">
              <a:lnSpc>
                <a:spcPts val="2800"/>
              </a:lnSpc>
              <a:spcBef>
                <a:spcPts val="1010"/>
              </a:spcBef>
            </a:pPr>
            <a:r>
              <a:rPr lang="zh-CN" altLang="en-US" sz="1900" spc="5" dirty="0">
                <a:latin typeface="Roboto"/>
                <a:cs typeface="Roboto"/>
              </a:rPr>
              <a:t>此次演习依据的是世卫组织针对</a:t>
            </a:r>
            <a:r>
              <a:rPr lang="en-US" altLang="zh-CN" sz="1900" spc="5" dirty="0">
                <a:latin typeface="Times New Roman" panose="02020603050405020304" pitchFamily="18" charset="0"/>
                <a:cs typeface="Times New Roman" panose="02020603050405020304" pitchFamily="18" charset="0"/>
              </a:rPr>
              <a:t>COVID-19</a:t>
            </a:r>
            <a:r>
              <a:rPr lang="zh-CN" altLang="en-US" sz="1900" spc="5" dirty="0">
                <a:latin typeface="Roboto"/>
                <a:cs typeface="Roboto"/>
              </a:rPr>
              <a:t>的最新公共卫生和社会措施指导文件，包括：</a:t>
            </a:r>
            <a:endParaRPr sz="1900" dirty="0">
              <a:latin typeface="Roboto"/>
              <a:cs typeface="Roboto"/>
            </a:endParaRPr>
          </a:p>
          <a:p>
            <a:pPr marL="382270" marR="130810" indent="-342900" algn="just">
              <a:lnSpc>
                <a:spcPts val="2800"/>
              </a:lnSpc>
              <a:spcBef>
                <a:spcPts val="5"/>
              </a:spcBef>
              <a:buClr>
                <a:srgbClr val="000000"/>
              </a:buClr>
              <a:buFont typeface="Wingdings" panose="05000000000000000000" pitchFamily="2" charset="2"/>
              <a:buChar char="§"/>
              <a:tabLst>
                <a:tab pos="382270" algn="l"/>
                <a:tab pos="382905" algn="l"/>
              </a:tabLst>
            </a:pPr>
            <a:r>
              <a:rPr lang="zh-CN" altLang="en-US" sz="1900" spc="10" dirty="0">
                <a:latin typeface="Times New Roman" panose="02020603050405020304" pitchFamily="18" charset="0"/>
                <a:cs typeface="Times New Roman" panose="02020603050405020304" pitchFamily="18" charset="0"/>
                <a:hlinkClick r:id="rId3"/>
              </a:rPr>
              <a:t>在</a:t>
            </a:r>
            <a:r>
              <a:rPr lang="en-US" altLang="zh-CN" sz="1900" spc="10" dirty="0">
                <a:latin typeface="Times New Roman" panose="02020603050405020304" pitchFamily="18" charset="0"/>
                <a:cs typeface="Times New Roman" panose="02020603050405020304" pitchFamily="18" charset="0"/>
                <a:hlinkClick r:id="rId3"/>
              </a:rPr>
              <a:t>2019</a:t>
            </a:r>
            <a:r>
              <a:rPr lang="zh-CN" altLang="en-US" sz="1900" spc="10" dirty="0">
                <a:latin typeface="Times New Roman" panose="02020603050405020304" pitchFamily="18" charset="0"/>
                <a:cs typeface="Times New Roman" panose="02020603050405020304" pitchFamily="18" charset="0"/>
                <a:hlinkClick r:id="rId3"/>
              </a:rPr>
              <a:t>冠状病毒病（</a:t>
            </a:r>
            <a:r>
              <a:rPr lang="en-US" altLang="zh-CN" sz="1900" spc="10" dirty="0">
                <a:latin typeface="Times New Roman" panose="02020603050405020304" pitchFamily="18" charset="0"/>
                <a:cs typeface="Times New Roman" panose="02020603050405020304" pitchFamily="18" charset="0"/>
                <a:hlinkClick r:id="rId3"/>
              </a:rPr>
              <a:t>COVID-19</a:t>
            </a:r>
            <a:r>
              <a:rPr lang="zh-CN" altLang="en-US" sz="1900" spc="10" dirty="0">
                <a:latin typeface="Times New Roman" panose="02020603050405020304" pitchFamily="18" charset="0"/>
                <a:cs typeface="Times New Roman" panose="02020603050405020304" pitchFamily="18" charset="0"/>
                <a:hlinkClick r:id="rId3"/>
              </a:rPr>
              <a:t>）的背景下实施和调整公共卫生和社交措施时的注意事项</a:t>
            </a:r>
            <a:r>
              <a:rPr lang="zh-CN" altLang="en-US" sz="1900" spc="10" dirty="0">
                <a:latin typeface="Times New Roman" panose="02020603050405020304" pitchFamily="18" charset="0"/>
                <a:cs typeface="Times New Roman" panose="02020603050405020304" pitchFamily="18" charset="0"/>
              </a:rPr>
              <a:t>，</a:t>
            </a:r>
            <a:r>
              <a:rPr lang="en-US" altLang="zh-CN" sz="1900" spc="10" dirty="0">
                <a:latin typeface="Times New Roman" panose="02020603050405020304" pitchFamily="18" charset="0"/>
                <a:cs typeface="Times New Roman" panose="02020603050405020304" pitchFamily="18" charset="0"/>
              </a:rPr>
              <a:t>2020</a:t>
            </a:r>
            <a:r>
              <a:rPr lang="zh-CN" altLang="en-US" sz="1900" spc="10" dirty="0">
                <a:latin typeface="Times New Roman" panose="02020603050405020304" pitchFamily="18" charset="0"/>
                <a:cs typeface="Times New Roman" panose="02020603050405020304" pitchFamily="18" charset="0"/>
              </a:rPr>
              <a:t>年</a:t>
            </a:r>
            <a:r>
              <a:rPr lang="en-US" altLang="zh-CN" sz="1900" spc="10" dirty="0">
                <a:latin typeface="Times New Roman" panose="02020603050405020304" pitchFamily="18" charset="0"/>
                <a:cs typeface="Times New Roman" panose="02020603050405020304" pitchFamily="18" charset="0"/>
              </a:rPr>
              <a:t>11</a:t>
            </a:r>
            <a:r>
              <a:rPr lang="zh-CN" altLang="en-US" sz="1900" spc="10" dirty="0">
                <a:latin typeface="Times New Roman" panose="02020603050405020304" pitchFamily="18" charset="0"/>
                <a:cs typeface="Times New Roman" panose="02020603050405020304" pitchFamily="18" charset="0"/>
              </a:rPr>
              <a:t>月</a:t>
            </a:r>
            <a:r>
              <a:rPr lang="en-US" altLang="zh-CN" sz="1900" spc="10" dirty="0">
                <a:latin typeface="Times New Roman" panose="02020603050405020304" pitchFamily="18" charset="0"/>
                <a:cs typeface="Times New Roman" panose="02020603050405020304" pitchFamily="18" charset="0"/>
              </a:rPr>
              <a:t>4</a:t>
            </a:r>
            <a:r>
              <a:rPr lang="zh-CN" altLang="en-US" sz="1900" spc="10" dirty="0">
                <a:latin typeface="Times New Roman" panose="02020603050405020304" pitchFamily="18" charset="0"/>
                <a:cs typeface="Times New Roman" panose="02020603050405020304" pitchFamily="18" charset="0"/>
              </a:rPr>
              <a:t>日</a:t>
            </a:r>
            <a:endParaRPr sz="1900" spc="10" dirty="0">
              <a:latin typeface="Times New Roman" panose="02020603050405020304" pitchFamily="18" charset="0"/>
              <a:cs typeface="Times New Roman" panose="02020603050405020304" pitchFamily="18" charset="0"/>
            </a:endParaRPr>
          </a:p>
          <a:p>
            <a:pPr marL="382270" marR="186690" indent="-342900" algn="just">
              <a:lnSpc>
                <a:spcPts val="2800"/>
              </a:lnSpc>
              <a:spcBef>
                <a:spcPts val="60"/>
              </a:spcBef>
              <a:buClr>
                <a:srgbClr val="000000"/>
              </a:buClr>
              <a:buFont typeface="Wingdings" panose="05000000000000000000" pitchFamily="2" charset="2"/>
              <a:buChar char="§"/>
              <a:tabLst>
                <a:tab pos="382270" algn="l"/>
                <a:tab pos="382905" algn="l"/>
              </a:tabLst>
            </a:pPr>
            <a:r>
              <a:rPr lang="en-US" sz="1900" spc="10" dirty="0">
                <a:latin typeface="Times New Roman" panose="02020603050405020304" pitchFamily="18" charset="0"/>
                <a:cs typeface="Times New Roman" panose="02020603050405020304" pitchFamily="18" charset="0"/>
                <a:hlinkClick r:id="rId4"/>
              </a:rPr>
              <a:t>2019</a:t>
            </a:r>
            <a:r>
              <a:rPr lang="zh-CN" altLang="en-US" sz="1900" spc="10" dirty="0">
                <a:latin typeface="Times New Roman" panose="02020603050405020304" pitchFamily="18" charset="0"/>
                <a:cs typeface="Times New Roman" panose="02020603050405020304" pitchFamily="18" charset="0"/>
                <a:hlinkClick r:id="rId4"/>
              </a:rPr>
              <a:t>冠状病毒病疫情下学校公共卫生措施的注意事项</a:t>
            </a:r>
            <a:r>
              <a:rPr lang="zh-CN" altLang="en-US" sz="1900" spc="10" dirty="0">
                <a:latin typeface="Times New Roman" panose="02020603050405020304" pitchFamily="18" charset="0"/>
                <a:cs typeface="Times New Roman" panose="02020603050405020304" pitchFamily="18" charset="0"/>
              </a:rPr>
              <a:t>，</a:t>
            </a:r>
            <a:r>
              <a:rPr lang="en-US" altLang="zh-CN" sz="1900" spc="10" dirty="0">
                <a:latin typeface="Times New Roman" panose="02020603050405020304" pitchFamily="18" charset="0"/>
                <a:cs typeface="Times New Roman" panose="02020603050405020304" pitchFamily="18" charset="0"/>
              </a:rPr>
              <a:t>2020</a:t>
            </a:r>
            <a:r>
              <a:rPr lang="zh-CN" altLang="en-US" sz="1900" spc="10" dirty="0">
                <a:latin typeface="Times New Roman" panose="02020603050405020304" pitchFamily="18" charset="0"/>
                <a:cs typeface="Times New Roman" panose="02020603050405020304" pitchFamily="18" charset="0"/>
              </a:rPr>
              <a:t>年</a:t>
            </a:r>
            <a:r>
              <a:rPr lang="en-US" altLang="zh-CN" sz="1900" spc="10" dirty="0">
                <a:latin typeface="Times New Roman" panose="02020603050405020304" pitchFamily="18" charset="0"/>
                <a:cs typeface="Times New Roman" panose="02020603050405020304" pitchFamily="18" charset="0"/>
              </a:rPr>
              <a:t>9</a:t>
            </a:r>
            <a:r>
              <a:rPr lang="zh-CN" altLang="en-US" sz="1900" spc="10" dirty="0">
                <a:latin typeface="Times New Roman" panose="02020603050405020304" pitchFamily="18" charset="0"/>
                <a:cs typeface="Times New Roman" panose="02020603050405020304" pitchFamily="18" charset="0"/>
              </a:rPr>
              <a:t>月</a:t>
            </a:r>
            <a:endParaRPr sz="1900" spc="10" dirty="0">
              <a:latin typeface="Times New Roman" panose="02020603050405020304" pitchFamily="18" charset="0"/>
              <a:cs typeface="Times New Roman" panose="02020603050405020304" pitchFamily="18" charset="0"/>
            </a:endParaRPr>
          </a:p>
          <a:p>
            <a:pPr marL="382270" marR="628015" indent="-342900" algn="just">
              <a:lnSpc>
                <a:spcPts val="2800"/>
              </a:lnSpc>
              <a:spcBef>
                <a:spcPts val="5"/>
              </a:spcBef>
              <a:buClr>
                <a:srgbClr val="000000"/>
              </a:buClr>
              <a:buFont typeface="Wingdings" panose="05000000000000000000" pitchFamily="2" charset="2"/>
              <a:buChar char="§"/>
              <a:tabLst>
                <a:tab pos="382270" algn="l"/>
                <a:tab pos="382905" algn="l"/>
              </a:tabLst>
            </a:pPr>
            <a:r>
              <a:rPr sz="1900" spc="10" dirty="0">
                <a:latin typeface="Times New Roman" panose="02020603050405020304" pitchFamily="18" charset="0"/>
                <a:cs typeface="Times New Roman" panose="02020603050405020304" pitchFamily="18" charset="0"/>
                <a:hlinkClick r:id="rId5"/>
              </a:rPr>
              <a:t>C</a:t>
            </a:r>
            <a:r>
              <a:rPr lang="en-US" altLang="zh-CN" sz="1900" spc="10" dirty="0">
                <a:latin typeface="Times New Roman" panose="02020603050405020304" pitchFamily="18" charset="0"/>
                <a:cs typeface="Times New Roman" panose="02020603050405020304" pitchFamily="18" charset="0"/>
                <a:hlinkClick r:id="rId5"/>
              </a:rPr>
              <a:t>OVID-19</a:t>
            </a:r>
            <a:r>
              <a:rPr lang="zh-CN" altLang="en-US" sz="1900" spc="10" dirty="0">
                <a:latin typeface="Times New Roman" panose="02020603050405020304" pitchFamily="18" charset="0"/>
                <a:cs typeface="Times New Roman" panose="02020603050405020304" pitchFamily="18" charset="0"/>
                <a:hlinkClick r:id="rId5"/>
              </a:rPr>
              <a:t>背景下关于工作场所中公共卫生和社会措施的注意事项</a:t>
            </a:r>
            <a:r>
              <a:rPr lang="zh-CN" altLang="en-US" sz="1900" spc="10" dirty="0">
                <a:latin typeface="Times New Roman" panose="02020603050405020304" pitchFamily="18" charset="0"/>
                <a:cs typeface="Times New Roman" panose="02020603050405020304" pitchFamily="18" charset="0"/>
              </a:rPr>
              <a:t>，</a:t>
            </a:r>
            <a:r>
              <a:rPr sz="1900" spc="10" dirty="0">
                <a:latin typeface="Times New Roman" panose="02020603050405020304" pitchFamily="18" charset="0"/>
                <a:cs typeface="Times New Roman" panose="02020603050405020304" pitchFamily="18" charset="0"/>
              </a:rPr>
              <a:t>2020</a:t>
            </a:r>
            <a:r>
              <a:rPr lang="zh-CN" altLang="en-US" sz="1900" spc="10" dirty="0">
                <a:latin typeface="Times New Roman" panose="02020603050405020304" pitchFamily="18" charset="0"/>
                <a:cs typeface="Times New Roman" panose="02020603050405020304" pitchFamily="18" charset="0"/>
              </a:rPr>
              <a:t>年</a:t>
            </a:r>
            <a:r>
              <a:rPr lang="en-US" altLang="zh-CN" sz="1900" spc="10" dirty="0">
                <a:latin typeface="Times New Roman" panose="02020603050405020304" pitchFamily="18" charset="0"/>
                <a:cs typeface="Times New Roman" panose="02020603050405020304" pitchFamily="18" charset="0"/>
              </a:rPr>
              <a:t>5</a:t>
            </a:r>
            <a:r>
              <a:rPr lang="zh-CN" altLang="en-US" sz="1900" spc="10" dirty="0">
                <a:latin typeface="Times New Roman" panose="02020603050405020304" pitchFamily="18" charset="0"/>
                <a:cs typeface="Times New Roman" panose="02020603050405020304" pitchFamily="18" charset="0"/>
              </a:rPr>
              <a:t>月</a:t>
            </a:r>
            <a:endParaRPr sz="1900" dirty="0">
              <a:latin typeface="Times New Roman" panose="02020603050405020304" pitchFamily="18" charset="0"/>
              <a:cs typeface="Times New Roman" panose="02020603050405020304" pitchFamily="18" charset="0"/>
            </a:endParaRPr>
          </a:p>
          <a:p>
            <a:pPr>
              <a:lnSpc>
                <a:spcPct val="100000"/>
              </a:lnSpc>
              <a:spcBef>
                <a:spcPts val="45"/>
              </a:spcBef>
            </a:pPr>
            <a:endParaRPr sz="1750" dirty="0">
              <a:latin typeface="Roboto"/>
              <a:cs typeface="Roboto"/>
            </a:endParaRPr>
          </a:p>
          <a:p>
            <a:pPr marL="50800">
              <a:spcBef>
                <a:spcPts val="625"/>
              </a:spcBef>
            </a:pPr>
            <a:r>
              <a:rPr lang="zh-CN" altLang="en-US" sz="1900" b="1" spc="5" dirty="0">
                <a:solidFill>
                  <a:srgbClr val="005D85"/>
                </a:solidFill>
                <a:latin typeface="华文细黑" panose="02010600040101010101" pitchFamily="2" charset="-122"/>
                <a:ea typeface="华文细黑" panose="02010600040101010101" pitchFamily="2" charset="-122"/>
              </a:rPr>
              <a:t>目的</a:t>
            </a:r>
            <a:endParaRPr sz="1900" b="1" spc="5" dirty="0">
              <a:solidFill>
                <a:srgbClr val="005D85"/>
              </a:solidFill>
              <a:latin typeface="华文细黑" panose="02010600040101010101" pitchFamily="2" charset="-122"/>
              <a:ea typeface="华文细黑" panose="02010600040101010101" pitchFamily="2" charset="-122"/>
            </a:endParaRPr>
          </a:p>
          <a:p>
            <a:pPr marL="50800" marR="43180">
              <a:lnSpc>
                <a:spcPts val="2800"/>
              </a:lnSpc>
              <a:spcBef>
                <a:spcPts val="600"/>
              </a:spcBef>
            </a:pPr>
            <a:r>
              <a:rPr lang="zh-CN" altLang="en-US" sz="1900" spc="-175" dirty="0">
                <a:latin typeface="Roboto"/>
                <a:cs typeface="Roboto"/>
              </a:rPr>
              <a:t>此次演习的目的是将国内持续存在的（地方</a:t>
            </a:r>
            <a:r>
              <a:rPr lang="zh-CN" altLang="en-US" sz="1900" spc="-175" dirty="0">
                <a:latin typeface="Times New Roman" panose="02020603050405020304" pitchFamily="18" charset="0"/>
                <a:cs typeface="Times New Roman" panose="02020603050405020304" pitchFamily="18" charset="0"/>
              </a:rPr>
              <a:t>）</a:t>
            </a:r>
            <a:r>
              <a:rPr lang="en-US" altLang="zh-CN" sz="1900" spc="10" dirty="0">
                <a:latin typeface="Times New Roman" panose="02020603050405020304" pitchFamily="18" charset="0"/>
                <a:cs typeface="Times New Roman" panose="02020603050405020304" pitchFamily="18" charset="0"/>
              </a:rPr>
              <a:t> COVID-19</a:t>
            </a:r>
            <a:r>
              <a:rPr lang="zh-CN" altLang="en-US" sz="1900" spc="10" dirty="0">
                <a:latin typeface="Roboto"/>
                <a:cs typeface="Roboto"/>
              </a:rPr>
              <a:t>疫情概念化并</a:t>
            </a:r>
            <a:r>
              <a:rPr lang="zh-CN" altLang="en-US" sz="1900" spc="5" dirty="0">
                <a:latin typeface="Roboto"/>
              </a:rPr>
              <a:t>进行</a:t>
            </a:r>
            <a:r>
              <a:rPr lang="zh-CN" altLang="en-US" sz="1900" spc="10" dirty="0">
                <a:latin typeface="Roboto"/>
                <a:cs typeface="Roboto"/>
              </a:rPr>
              <a:t>管理，同时，通过有效的公共卫生和社会措施，尽可能地减少社会和经济干扰。</a:t>
            </a:r>
            <a:endParaRPr sz="1900" dirty="0">
              <a:latin typeface="Roboto"/>
              <a:cs typeface="Roboto"/>
            </a:endParaRPr>
          </a:p>
        </p:txBody>
      </p:sp>
      <p:sp>
        <p:nvSpPr>
          <p:cNvPr id="9" name="object 9"/>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2700">
              <a:lnSpc>
                <a:spcPts val="1315"/>
              </a:lnSpc>
            </a:pPr>
            <a:r>
              <a:rPr lang="zh-CN" altLang="en-US" spc="-45" dirty="0">
                <a:latin typeface="华文细黑" panose="02010600040101010101" pitchFamily="2" charset="-122"/>
                <a:ea typeface="华文细黑" panose="02010600040101010101" pitchFamily="2" charset="-122"/>
              </a:rPr>
              <a:t>模拟演习</a:t>
            </a:r>
            <a:endParaRPr spc="-40" dirty="0">
              <a:latin typeface="华文细黑" panose="02010600040101010101" pitchFamily="2" charset="-122"/>
              <a:ea typeface="华文细黑" panose="02010600040101010101" pitchFamily="2" charset="-122"/>
            </a:endParaRPr>
          </a:p>
        </p:txBody>
      </p:sp>
      <p:pic>
        <p:nvPicPr>
          <p:cNvPr id="16" name="图片 15" descr="文本&#10;&#10;描述已自动生成">
            <a:extLst>
              <a:ext uri="{FF2B5EF4-FFF2-40B4-BE49-F238E27FC236}">
                <a16:creationId xmlns:a16="http://schemas.microsoft.com/office/drawing/2014/main" id="{9C7083A4-49E6-47BC-B176-91CCDA6EB3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67946" y="766868"/>
            <a:ext cx="4245382" cy="28007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a:extLst>
              <a:ext uri="{FF2B5EF4-FFF2-40B4-BE49-F238E27FC236}">
                <a16:creationId xmlns:a16="http://schemas.microsoft.com/office/drawing/2014/main" id="{85AB2A34-31DC-47B1-9087-18705921206D}"/>
              </a:ext>
            </a:extLst>
          </p:cNvPr>
          <p:cNvPicPr>
            <a:picLocks noChangeAspect="1"/>
          </p:cNvPicPr>
          <p:nvPr/>
        </p:nvPicPr>
        <p:blipFill>
          <a:blip r:embed="rId7"/>
          <a:stretch>
            <a:fillRect/>
          </a:stretch>
        </p:blipFill>
        <p:spPr>
          <a:xfrm>
            <a:off x="6240693" y="3085059"/>
            <a:ext cx="4235658" cy="23080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 13">
            <a:extLst>
              <a:ext uri="{FF2B5EF4-FFF2-40B4-BE49-F238E27FC236}">
                <a16:creationId xmlns:a16="http://schemas.microsoft.com/office/drawing/2014/main" id="{CC1E72AF-7D9B-4A43-B768-D2FD8D4FA7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18300" y="4484141"/>
            <a:ext cx="3911600" cy="23118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1053" y="56388"/>
            <a:ext cx="5649595" cy="505267"/>
          </a:xfrm>
          <a:prstGeom prst="rect">
            <a:avLst/>
          </a:prstGeom>
        </p:spPr>
        <p:txBody>
          <a:bodyPr vert="horz" wrap="square" lIns="0" tIns="12700" rIns="0" bIns="0" rtlCol="0">
            <a:spAutoFit/>
          </a:bodyPr>
          <a:lstStyle/>
          <a:p>
            <a:pPr marL="12700">
              <a:lnSpc>
                <a:spcPct val="100000"/>
              </a:lnSpc>
              <a:spcBef>
                <a:spcPts val="100"/>
              </a:spcBef>
            </a:pPr>
            <a:r>
              <a:rPr lang="zh-CN" altLang="en-US" sz="3200" spc="-35" dirty="0">
                <a:latin typeface="华文细黑" panose="02010600040101010101" pitchFamily="2" charset="-122"/>
                <a:ea typeface="华文细黑" panose="02010600040101010101" pitchFamily="2" charset="-122"/>
              </a:rPr>
              <a:t>桌面演习的总体目标</a:t>
            </a:r>
            <a:endParaRPr sz="3200" dirty="0">
              <a:latin typeface="华文细黑" panose="02010600040101010101" pitchFamily="2" charset="-122"/>
              <a:ea typeface="华文细黑" panose="02010600040101010101" pitchFamily="2" charset="-122"/>
            </a:endParaRPr>
          </a:p>
        </p:txBody>
      </p:sp>
      <p:sp>
        <p:nvSpPr>
          <p:cNvPr id="4" name="object 4"/>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2700">
              <a:lnSpc>
                <a:spcPts val="1315"/>
              </a:lnSpc>
            </a:pPr>
            <a:r>
              <a:rPr lang="zh-CN" altLang="en-US" spc="-45" dirty="0">
                <a:latin typeface="华文细黑" panose="02010600040101010101" pitchFamily="2" charset="-122"/>
                <a:ea typeface="华文细黑" panose="02010600040101010101" pitchFamily="2" charset="-122"/>
              </a:rPr>
              <a:t>模拟演习</a:t>
            </a:r>
            <a:endParaRPr lang="zh-CN" altLang="en-US" spc="-40" dirty="0">
              <a:latin typeface="华文细黑" panose="02010600040101010101" pitchFamily="2" charset="-122"/>
              <a:ea typeface="华文细黑" panose="02010600040101010101" pitchFamily="2" charset="-122"/>
            </a:endParaRPr>
          </a:p>
        </p:txBody>
      </p:sp>
      <p:sp>
        <p:nvSpPr>
          <p:cNvPr id="3" name="object 3"/>
          <p:cNvSpPr txBox="1"/>
          <p:nvPr/>
        </p:nvSpPr>
        <p:spPr>
          <a:xfrm>
            <a:off x="311053" y="781189"/>
            <a:ext cx="9488805" cy="5500352"/>
          </a:xfrm>
          <a:prstGeom prst="rect">
            <a:avLst/>
          </a:prstGeom>
        </p:spPr>
        <p:txBody>
          <a:bodyPr vert="horz" wrap="square" lIns="0" tIns="73660" rIns="0" bIns="0" rtlCol="0">
            <a:spAutoFit/>
          </a:bodyPr>
          <a:lstStyle/>
          <a:p>
            <a:pPr marL="12700">
              <a:lnSpc>
                <a:spcPct val="100000"/>
              </a:lnSpc>
              <a:spcBef>
                <a:spcPts val="580"/>
              </a:spcBef>
            </a:pPr>
            <a:r>
              <a:rPr lang="zh-CN" altLang="en-US" sz="2100" b="1" spc="-5" dirty="0">
                <a:solidFill>
                  <a:srgbClr val="005D85"/>
                </a:solidFill>
                <a:latin typeface="华文细黑" panose="02010600040101010101" pitchFamily="2" charset="-122"/>
                <a:ea typeface="华文细黑" panose="02010600040101010101" pitchFamily="2" charset="-122"/>
                <a:cs typeface="Roboto"/>
              </a:rPr>
              <a:t>演习目标</a:t>
            </a:r>
            <a:endParaRPr sz="2100" dirty="0">
              <a:latin typeface="华文细黑" panose="02010600040101010101" pitchFamily="2" charset="-122"/>
              <a:ea typeface="华文细黑" panose="02010600040101010101" pitchFamily="2" charset="-122"/>
              <a:cs typeface="Roboto"/>
            </a:endParaRPr>
          </a:p>
          <a:p>
            <a:pPr marL="414020" marR="8255" indent="-401955">
              <a:lnSpc>
                <a:spcPct val="102800"/>
              </a:lnSpc>
              <a:spcBef>
                <a:spcPts val="409"/>
              </a:spcBef>
              <a:buAutoNum type="arabicPeriod"/>
              <a:tabLst>
                <a:tab pos="414020" algn="l"/>
                <a:tab pos="414655" algn="l"/>
                <a:tab pos="2088514" algn="l"/>
                <a:tab pos="2475865" algn="l"/>
                <a:tab pos="3488054" algn="l"/>
                <a:tab pos="4824730" algn="l"/>
                <a:tab pos="5412105" algn="l"/>
                <a:tab pos="6898005" algn="l"/>
                <a:tab pos="8462645" algn="l"/>
              </a:tabLst>
            </a:pPr>
            <a:r>
              <a:rPr lang="zh-CN" altLang="en-US" sz="2100" dirty="0">
                <a:latin typeface="Roboto"/>
                <a:cs typeface="Roboto"/>
              </a:rPr>
              <a:t>协调不同行为者间的各种立法和行动框架</a:t>
            </a:r>
            <a:endParaRPr sz="2100" dirty="0">
              <a:latin typeface="Roboto"/>
              <a:cs typeface="Roboto"/>
            </a:endParaRPr>
          </a:p>
          <a:p>
            <a:pPr marL="414020" indent="-401955">
              <a:lnSpc>
                <a:spcPct val="100000"/>
              </a:lnSpc>
              <a:spcBef>
                <a:spcPts val="480"/>
              </a:spcBef>
              <a:buAutoNum type="arabicPeriod"/>
              <a:tabLst>
                <a:tab pos="414020" algn="l"/>
                <a:tab pos="414655" algn="l"/>
              </a:tabLst>
            </a:pPr>
            <a:r>
              <a:rPr lang="zh-CN" altLang="en-US" sz="2100" dirty="0">
                <a:latin typeface="Roboto"/>
                <a:cs typeface="Roboto"/>
              </a:rPr>
              <a:t>根据情况评估调整各项措施</a:t>
            </a:r>
            <a:endParaRPr sz="2100" dirty="0">
              <a:latin typeface="Roboto"/>
              <a:cs typeface="Roboto"/>
            </a:endParaRPr>
          </a:p>
          <a:p>
            <a:pPr marL="414020" indent="-401955">
              <a:lnSpc>
                <a:spcPct val="100000"/>
              </a:lnSpc>
              <a:spcBef>
                <a:spcPts val="480"/>
              </a:spcBef>
              <a:buAutoNum type="arabicPeriod"/>
              <a:tabLst>
                <a:tab pos="414020" algn="l"/>
                <a:tab pos="414655" algn="l"/>
              </a:tabLst>
            </a:pPr>
            <a:r>
              <a:rPr lang="zh-CN" altLang="en-US" sz="2100" dirty="0">
                <a:latin typeface="Roboto"/>
                <a:cs typeface="Roboto"/>
              </a:rPr>
              <a:t>调整地方公共卫生和社会措施的注意事项</a:t>
            </a:r>
            <a:endParaRPr sz="2100" dirty="0">
              <a:latin typeface="Roboto"/>
              <a:cs typeface="Roboto"/>
            </a:endParaRPr>
          </a:p>
          <a:p>
            <a:pPr marL="414020" indent="-401955">
              <a:lnSpc>
                <a:spcPct val="100000"/>
              </a:lnSpc>
              <a:spcBef>
                <a:spcPts val="480"/>
              </a:spcBef>
              <a:buAutoNum type="arabicPeriod"/>
              <a:tabLst>
                <a:tab pos="414020" algn="l"/>
                <a:tab pos="414655" algn="l"/>
              </a:tabLst>
            </a:pPr>
            <a:r>
              <a:rPr lang="zh-CN" altLang="en-US" sz="2100" dirty="0">
                <a:latin typeface="Roboto"/>
                <a:cs typeface="Roboto"/>
              </a:rPr>
              <a:t>学校公共卫生措施的注意事项</a:t>
            </a:r>
            <a:endParaRPr sz="2100" dirty="0">
              <a:latin typeface="Roboto"/>
              <a:cs typeface="Roboto"/>
            </a:endParaRPr>
          </a:p>
          <a:p>
            <a:pPr marL="414020" indent="-401955">
              <a:lnSpc>
                <a:spcPct val="100000"/>
              </a:lnSpc>
              <a:spcBef>
                <a:spcPts val="605"/>
              </a:spcBef>
              <a:buAutoNum type="arabicPeriod"/>
              <a:tabLst>
                <a:tab pos="414020" algn="l"/>
                <a:tab pos="414655" algn="l"/>
              </a:tabLst>
            </a:pPr>
            <a:r>
              <a:rPr lang="zh-CN" altLang="en-US" sz="2100" dirty="0">
                <a:latin typeface="Roboto"/>
                <a:cs typeface="Roboto"/>
              </a:rPr>
              <a:t>工作场所中的公共卫生和社会措施的注意事项</a:t>
            </a:r>
            <a:endParaRPr sz="2100" dirty="0">
              <a:latin typeface="Roboto"/>
              <a:cs typeface="Roboto"/>
            </a:endParaRPr>
          </a:p>
          <a:p>
            <a:pPr>
              <a:lnSpc>
                <a:spcPct val="100000"/>
              </a:lnSpc>
              <a:spcBef>
                <a:spcPts val="50"/>
              </a:spcBef>
            </a:pPr>
            <a:endParaRPr sz="2600" dirty="0">
              <a:latin typeface="Roboto"/>
              <a:cs typeface="Roboto"/>
            </a:endParaRPr>
          </a:p>
          <a:p>
            <a:pPr marL="12700">
              <a:spcBef>
                <a:spcPts val="580"/>
              </a:spcBef>
            </a:pPr>
            <a:r>
              <a:rPr lang="zh-CN" altLang="en-US" sz="2100" b="1" spc="-5" dirty="0">
                <a:solidFill>
                  <a:srgbClr val="005D85"/>
                </a:solidFill>
                <a:latin typeface="华文细黑" panose="02010600040101010101" pitchFamily="2" charset="-122"/>
                <a:ea typeface="华文细黑" panose="02010600040101010101" pitchFamily="2" charset="-122"/>
              </a:rPr>
              <a:t>范围</a:t>
            </a:r>
            <a:endParaRPr lang="en-US" sz="2100" b="1" spc="-5" dirty="0">
              <a:solidFill>
                <a:srgbClr val="005D85"/>
              </a:solidFill>
              <a:latin typeface="华文细黑" panose="02010600040101010101" pitchFamily="2" charset="-122"/>
              <a:ea typeface="华文细黑" panose="02010600040101010101" pitchFamily="2" charset="-122"/>
            </a:endParaRPr>
          </a:p>
          <a:p>
            <a:pPr marL="13335" marR="6985">
              <a:lnSpc>
                <a:spcPct val="102800"/>
              </a:lnSpc>
              <a:spcBef>
                <a:spcPts val="409"/>
              </a:spcBef>
            </a:pPr>
            <a:r>
              <a:rPr lang="zh-CN" altLang="en-US" sz="2100" dirty="0">
                <a:latin typeface="Roboto"/>
                <a:cs typeface="Roboto"/>
              </a:rPr>
              <a:t>演习的范围涵盖了</a:t>
            </a:r>
            <a:r>
              <a:rPr lang="en-US" altLang="zh-CN" sz="2100" dirty="0">
                <a:latin typeface="Times New Roman" panose="02020603050405020304" pitchFamily="18" charset="0"/>
                <a:cs typeface="Times New Roman" panose="02020603050405020304" pitchFamily="18" charset="0"/>
              </a:rPr>
              <a:t>COVID-19</a:t>
            </a:r>
            <a:r>
              <a:rPr lang="zh-CN" altLang="en-US" sz="2100" dirty="0">
                <a:latin typeface="Roboto"/>
                <a:cs typeface="Roboto"/>
              </a:rPr>
              <a:t>持续管理工作的主要部分，包括：</a:t>
            </a:r>
            <a:endParaRPr lang="en-US" sz="2100" dirty="0">
              <a:latin typeface="Roboto"/>
              <a:cs typeface="Roboto"/>
            </a:endParaRPr>
          </a:p>
          <a:p>
            <a:pPr marL="356870" indent="-343535">
              <a:lnSpc>
                <a:spcPct val="100000"/>
              </a:lnSpc>
              <a:spcBef>
                <a:spcPts val="480"/>
              </a:spcBef>
              <a:buFont typeface="Arial"/>
              <a:buChar char="•"/>
              <a:tabLst>
                <a:tab pos="356870" algn="l"/>
                <a:tab pos="357505" algn="l"/>
              </a:tabLst>
            </a:pPr>
            <a:r>
              <a:rPr lang="zh-CN" altLang="en-US" sz="2100" dirty="0">
                <a:latin typeface="Roboto"/>
                <a:cs typeface="Roboto"/>
              </a:rPr>
              <a:t>治理，特别是立法和政策问题</a:t>
            </a:r>
            <a:endParaRPr sz="2100" dirty="0">
              <a:latin typeface="Roboto"/>
              <a:cs typeface="Roboto"/>
            </a:endParaRPr>
          </a:p>
          <a:p>
            <a:pPr marL="356870" indent="-343535">
              <a:lnSpc>
                <a:spcPct val="100000"/>
              </a:lnSpc>
              <a:spcBef>
                <a:spcPts val="480"/>
              </a:spcBef>
              <a:buFont typeface="Arial"/>
              <a:buChar char="•"/>
              <a:tabLst>
                <a:tab pos="356870" algn="l"/>
                <a:tab pos="357505" algn="l"/>
              </a:tabLst>
            </a:pPr>
            <a:r>
              <a:rPr lang="zh-CN" altLang="en-US" sz="2100" dirty="0">
                <a:latin typeface="Roboto"/>
                <a:cs typeface="Roboto"/>
              </a:rPr>
              <a:t>调整公共卫生和社会措施</a:t>
            </a:r>
            <a:endParaRPr sz="2100" dirty="0">
              <a:latin typeface="Roboto"/>
              <a:cs typeface="Roboto"/>
            </a:endParaRPr>
          </a:p>
          <a:p>
            <a:pPr marL="357505" indent="-344170">
              <a:lnSpc>
                <a:spcPct val="100000"/>
              </a:lnSpc>
              <a:spcBef>
                <a:spcPts val="480"/>
              </a:spcBef>
              <a:buFont typeface="Arial"/>
              <a:buChar char="•"/>
              <a:tabLst>
                <a:tab pos="356870" algn="l"/>
                <a:tab pos="358140" algn="l"/>
              </a:tabLst>
            </a:pPr>
            <a:r>
              <a:rPr lang="zh-CN" altLang="en-US" sz="2100" dirty="0">
                <a:latin typeface="Roboto"/>
                <a:cs typeface="Roboto"/>
              </a:rPr>
              <a:t>协调并确保不同部门采用协调一致的办法</a:t>
            </a:r>
            <a:endParaRPr sz="2100" dirty="0">
              <a:latin typeface="Roboto"/>
              <a:cs typeface="Roboto"/>
            </a:endParaRPr>
          </a:p>
          <a:p>
            <a:pPr marL="357505" indent="-343535">
              <a:lnSpc>
                <a:spcPct val="100000"/>
              </a:lnSpc>
              <a:spcBef>
                <a:spcPts val="575"/>
              </a:spcBef>
              <a:buFont typeface="Arial"/>
              <a:buChar char="•"/>
              <a:tabLst>
                <a:tab pos="357505" algn="l"/>
                <a:tab pos="358140" algn="l"/>
              </a:tabLst>
            </a:pPr>
            <a:r>
              <a:rPr lang="zh-CN" altLang="en-US" sz="2100" spc="-5" dirty="0">
                <a:latin typeface="Roboto"/>
                <a:cs typeface="Roboto"/>
              </a:rPr>
              <a:t>（地方）疫情管理</a:t>
            </a:r>
            <a:endParaRPr sz="2100" dirty="0">
              <a:latin typeface="Roboto"/>
              <a:cs typeface="Roboto"/>
            </a:endParaRPr>
          </a:p>
          <a:p>
            <a:pPr marL="357505" marR="5080" indent="-343535">
              <a:lnSpc>
                <a:spcPts val="2500"/>
              </a:lnSpc>
              <a:spcBef>
                <a:spcPts val="585"/>
              </a:spcBef>
              <a:buFont typeface="Arial"/>
              <a:buChar char="•"/>
              <a:tabLst>
                <a:tab pos="357505" algn="l"/>
                <a:tab pos="358140" algn="l"/>
                <a:tab pos="2192020" algn="l"/>
                <a:tab pos="2702560" algn="l"/>
                <a:tab pos="3254375" algn="l"/>
                <a:tab pos="4557395" algn="l"/>
                <a:tab pos="6042660" algn="l"/>
                <a:tab pos="7092950" algn="l"/>
                <a:tab pos="7712709" algn="l"/>
                <a:tab pos="9229725" algn="l"/>
              </a:tabLst>
            </a:pPr>
            <a:r>
              <a:rPr lang="zh-CN" altLang="en-US" sz="2100" dirty="0">
                <a:latin typeface="Roboto"/>
                <a:cs typeface="Roboto"/>
              </a:rPr>
              <a:t>（部分）重新开放、关闭和运行学校、企业和工作场所的注意事项</a:t>
            </a:r>
            <a:endParaRPr sz="2100" dirty="0">
              <a:latin typeface="Roboto"/>
              <a:cs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87537" y="16764"/>
            <a:ext cx="3174365" cy="505267"/>
          </a:xfrm>
          <a:prstGeom prst="rect">
            <a:avLst/>
          </a:prstGeom>
        </p:spPr>
        <p:txBody>
          <a:bodyPr vert="horz" wrap="square" lIns="0" tIns="12700" rIns="0" bIns="0" rtlCol="0">
            <a:spAutoFit/>
          </a:bodyPr>
          <a:lstStyle/>
          <a:p>
            <a:pPr marL="12700">
              <a:lnSpc>
                <a:spcPct val="100000"/>
              </a:lnSpc>
              <a:spcBef>
                <a:spcPts val="100"/>
              </a:spcBef>
            </a:pPr>
            <a:r>
              <a:rPr lang="zh-CN" altLang="en-US" sz="3200" spc="-30" dirty="0">
                <a:latin typeface="华文细黑" panose="02010600040101010101" pitchFamily="2" charset="-122"/>
                <a:ea typeface="华文细黑" panose="02010600040101010101" pitchFamily="2" charset="-122"/>
              </a:rPr>
              <a:t>桌面演习的规则</a:t>
            </a:r>
            <a:endParaRPr sz="3200" dirty="0">
              <a:latin typeface="华文细黑" panose="02010600040101010101" pitchFamily="2" charset="-122"/>
              <a:ea typeface="华文细黑" panose="02010600040101010101" pitchFamily="2" charset="-122"/>
            </a:endParaRPr>
          </a:p>
        </p:txBody>
      </p:sp>
      <p:sp>
        <p:nvSpPr>
          <p:cNvPr id="3" name="object 3"/>
          <p:cNvSpPr txBox="1"/>
          <p:nvPr/>
        </p:nvSpPr>
        <p:spPr>
          <a:xfrm>
            <a:off x="186902" y="1643888"/>
            <a:ext cx="5257165" cy="4065215"/>
          </a:xfrm>
          <a:prstGeom prst="rect">
            <a:avLst/>
          </a:prstGeom>
        </p:spPr>
        <p:txBody>
          <a:bodyPr vert="horz" wrap="square" lIns="0" tIns="12700" rIns="0" bIns="0" rtlCol="0">
            <a:spAutoFit/>
          </a:bodyPr>
          <a:lstStyle/>
          <a:p>
            <a:pPr marL="363220" indent="-313055">
              <a:lnSpc>
                <a:spcPct val="100000"/>
              </a:lnSpc>
              <a:spcBef>
                <a:spcPts val="100"/>
              </a:spcBef>
              <a:buClr>
                <a:srgbClr val="A24B19"/>
              </a:buClr>
              <a:buSzPct val="152380"/>
              <a:buFont typeface="Arial"/>
              <a:buChar char="•"/>
              <a:tabLst>
                <a:tab pos="362585" algn="l"/>
                <a:tab pos="363220" algn="l"/>
              </a:tabLst>
            </a:pPr>
            <a:r>
              <a:rPr lang="zh-CN" altLang="en-US" sz="2100" spc="-5" dirty="0">
                <a:latin typeface="Roboto"/>
                <a:cs typeface="Roboto"/>
              </a:rPr>
              <a:t>这不是针对个人的测验</a:t>
            </a:r>
            <a:endParaRPr sz="2100" dirty="0">
              <a:latin typeface="Roboto"/>
              <a:cs typeface="Roboto"/>
            </a:endParaRPr>
          </a:p>
          <a:p>
            <a:pPr>
              <a:lnSpc>
                <a:spcPct val="100000"/>
              </a:lnSpc>
              <a:spcBef>
                <a:spcPts val="20"/>
              </a:spcBef>
              <a:buClr>
                <a:srgbClr val="A24B19"/>
              </a:buClr>
              <a:buFont typeface="Arial"/>
              <a:buChar char="•"/>
            </a:pPr>
            <a:endParaRPr sz="2550" dirty="0">
              <a:latin typeface="Roboto"/>
              <a:cs typeface="Roboto"/>
            </a:endParaRPr>
          </a:p>
          <a:p>
            <a:pPr marL="363220" indent="-312420">
              <a:lnSpc>
                <a:spcPct val="100000"/>
              </a:lnSpc>
              <a:buClr>
                <a:srgbClr val="A24B19"/>
              </a:buClr>
              <a:buSzPct val="152380"/>
              <a:buFont typeface="Arial"/>
              <a:buChar char="•"/>
              <a:tabLst>
                <a:tab pos="362585" algn="l"/>
                <a:tab pos="363220" algn="l"/>
              </a:tabLst>
            </a:pPr>
            <a:r>
              <a:rPr lang="zh-CN" altLang="en-US" sz="2100" dirty="0">
                <a:latin typeface="Roboto"/>
                <a:cs typeface="Roboto"/>
              </a:rPr>
              <a:t>尊重他人的意见</a:t>
            </a:r>
            <a:endParaRPr sz="2100" dirty="0">
              <a:latin typeface="Roboto"/>
              <a:cs typeface="Roboto"/>
            </a:endParaRPr>
          </a:p>
          <a:p>
            <a:pPr>
              <a:lnSpc>
                <a:spcPct val="100000"/>
              </a:lnSpc>
              <a:spcBef>
                <a:spcPts val="60"/>
              </a:spcBef>
              <a:buClr>
                <a:srgbClr val="A24B19"/>
              </a:buClr>
              <a:buFont typeface="Arial"/>
              <a:buChar char="•"/>
            </a:pPr>
            <a:endParaRPr sz="3050" dirty="0">
              <a:latin typeface="Roboto"/>
              <a:cs typeface="Roboto"/>
            </a:endParaRPr>
          </a:p>
          <a:p>
            <a:pPr marL="362585" marR="947419" indent="-311785">
              <a:lnSpc>
                <a:spcPts val="2500"/>
              </a:lnSpc>
              <a:buClr>
                <a:srgbClr val="A24B19"/>
              </a:buClr>
              <a:buSzPct val="152380"/>
              <a:buFont typeface="Arial"/>
              <a:buChar char="•"/>
              <a:tabLst>
                <a:tab pos="362585" algn="l"/>
                <a:tab pos="363220" algn="l"/>
              </a:tabLst>
            </a:pPr>
            <a:r>
              <a:rPr lang="zh-CN" altLang="en-US" sz="2100" dirty="0">
                <a:latin typeface="Roboto"/>
                <a:cs typeface="Roboto"/>
              </a:rPr>
              <a:t>考虑所处情景，因为它会影响到所分配的单位</a:t>
            </a:r>
            <a:endParaRPr sz="2100" dirty="0">
              <a:latin typeface="Roboto"/>
              <a:cs typeface="Roboto"/>
            </a:endParaRPr>
          </a:p>
          <a:p>
            <a:pPr>
              <a:lnSpc>
                <a:spcPct val="100000"/>
              </a:lnSpc>
              <a:buClr>
                <a:srgbClr val="A24B19"/>
              </a:buClr>
              <a:buFont typeface="Arial"/>
              <a:buChar char="•"/>
            </a:pPr>
            <a:endParaRPr sz="3250" dirty="0">
              <a:latin typeface="Roboto"/>
              <a:cs typeface="Roboto"/>
            </a:endParaRPr>
          </a:p>
          <a:p>
            <a:pPr marL="324485" marR="342900" indent="-311785">
              <a:lnSpc>
                <a:spcPct val="100000"/>
              </a:lnSpc>
              <a:buClr>
                <a:srgbClr val="A24B19"/>
              </a:buClr>
              <a:buSzPct val="152380"/>
              <a:buFont typeface="Arial"/>
              <a:buChar char="•"/>
              <a:tabLst>
                <a:tab pos="323850" algn="l"/>
                <a:tab pos="324485" algn="l"/>
              </a:tabLst>
            </a:pPr>
            <a:r>
              <a:rPr lang="zh-CN" altLang="en-US" sz="2100" spc="-5" dirty="0">
                <a:latin typeface="Roboto"/>
                <a:cs typeface="Roboto"/>
              </a:rPr>
              <a:t>利用现有的计划、指南和条例为应对</a:t>
            </a:r>
            <a:br>
              <a:rPr lang="en-US" altLang="zh-CN" sz="2100" spc="-5" dirty="0">
                <a:latin typeface="Roboto"/>
                <a:cs typeface="Roboto"/>
              </a:rPr>
            </a:br>
            <a:r>
              <a:rPr lang="zh-CN" altLang="en-US" sz="2100" spc="-5" dirty="0">
                <a:latin typeface="Roboto"/>
                <a:cs typeface="Roboto"/>
              </a:rPr>
              <a:t>工作提供信息</a:t>
            </a:r>
            <a:endParaRPr sz="2100" dirty="0">
              <a:latin typeface="Roboto"/>
              <a:cs typeface="Roboto"/>
            </a:endParaRPr>
          </a:p>
          <a:p>
            <a:pPr>
              <a:lnSpc>
                <a:spcPct val="100000"/>
              </a:lnSpc>
              <a:spcBef>
                <a:spcPts val="65"/>
              </a:spcBef>
              <a:buClr>
                <a:srgbClr val="A24B19"/>
              </a:buClr>
              <a:buFont typeface="Arial"/>
              <a:buChar char="•"/>
            </a:pPr>
            <a:endParaRPr sz="2650" dirty="0">
              <a:latin typeface="Roboto"/>
              <a:cs typeface="Roboto"/>
            </a:endParaRPr>
          </a:p>
          <a:p>
            <a:pPr marL="325120" indent="-311785">
              <a:lnSpc>
                <a:spcPct val="100000"/>
              </a:lnSpc>
              <a:buClr>
                <a:srgbClr val="A24B19"/>
              </a:buClr>
              <a:buSzPct val="152380"/>
              <a:buFont typeface="Arial"/>
              <a:buChar char="•"/>
              <a:tabLst>
                <a:tab pos="324485" algn="l"/>
                <a:tab pos="325120" algn="l"/>
              </a:tabLst>
            </a:pPr>
            <a:r>
              <a:rPr lang="zh-CN" altLang="en-US" sz="2100" spc="-5" dirty="0">
                <a:latin typeface="Roboto"/>
                <a:cs typeface="Roboto"/>
              </a:rPr>
              <a:t>专注于解决方案和今后的规划。</a:t>
            </a:r>
            <a:endParaRPr sz="2500" dirty="0">
              <a:latin typeface="Arial"/>
              <a:cs typeface="Arial"/>
            </a:endParaRPr>
          </a:p>
        </p:txBody>
      </p:sp>
      <p:sp>
        <p:nvSpPr>
          <p:cNvPr id="4" name="object 4"/>
          <p:cNvSpPr/>
          <p:nvPr/>
        </p:nvSpPr>
        <p:spPr>
          <a:xfrm>
            <a:off x="5241493" y="1128361"/>
            <a:ext cx="4831963" cy="3225272"/>
          </a:xfrm>
          <a:prstGeom prst="rect">
            <a:avLst/>
          </a:prstGeom>
          <a:blipFill>
            <a:blip r:embed="rId3" cstate="print"/>
            <a:stretch>
              <a:fillRect/>
            </a:stretch>
          </a:blipFill>
        </p:spPr>
        <p:txBody>
          <a:bodyPr wrap="square" lIns="0" tIns="0" rIns="0" bIns="0" rtlCol="0"/>
          <a:lstStyle/>
          <a:p>
            <a:endParaRPr/>
          </a:p>
        </p:txBody>
      </p:sp>
      <p:sp>
        <p:nvSpPr>
          <p:cNvPr id="5" name="object 5"/>
          <p:cNvSpPr txBox="1">
            <a:spLocks noGrp="1"/>
          </p:cNvSpPr>
          <p:nvPr>
            <p:ph type="ftr" sz="quarter" idx="5"/>
          </p:nvPr>
        </p:nvSpPr>
        <p:spPr>
          <a:xfrm>
            <a:off x="65580" y="7325423"/>
            <a:ext cx="1542415" cy="166712"/>
          </a:xfrm>
          <a:prstGeom prst="rect">
            <a:avLst/>
          </a:prstGeom>
        </p:spPr>
        <p:txBody>
          <a:bodyPr vert="horz" wrap="square" lIns="0" tIns="0" rIns="0" bIns="0" rtlCol="0">
            <a:spAutoFit/>
          </a:bodyPr>
          <a:lstStyle/>
          <a:p>
            <a:pPr marL="12700">
              <a:lnSpc>
                <a:spcPts val="1315"/>
              </a:lnSpc>
            </a:pPr>
            <a:r>
              <a:rPr lang="zh-CN" altLang="en-US" spc="-45" dirty="0">
                <a:latin typeface="华文细黑" panose="02010600040101010101" pitchFamily="2" charset="-122"/>
                <a:ea typeface="华文细黑" panose="02010600040101010101" pitchFamily="2" charset="-122"/>
              </a:rPr>
              <a:t>模拟演习</a:t>
            </a:r>
            <a:endParaRPr spc="-40" dirty="0">
              <a:latin typeface="华文细黑" panose="02010600040101010101" pitchFamily="2" charset="-122"/>
              <a:ea typeface="华文细黑" panose="0201060004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nvGrpSpPr>
        <p:grpSpPr>
          <a:xfrm>
            <a:off x="0" y="7249160"/>
            <a:ext cx="10693400" cy="320040"/>
            <a:chOff x="0" y="7251191"/>
            <a:chExt cx="10693400" cy="320040"/>
          </a:xfrm>
        </p:grpSpPr>
        <p:sp>
          <p:nvSpPr>
            <p:cNvPr id="4" name="object 4"/>
            <p:cNvSpPr/>
            <p:nvPr/>
          </p:nvSpPr>
          <p:spPr>
            <a:xfrm>
              <a:off x="0" y="7257287"/>
              <a:ext cx="10692384"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nvPr>
        </p:nvSpPr>
        <p:spPr>
          <a:xfrm>
            <a:off x="212741" y="0"/>
            <a:ext cx="6832600" cy="558800"/>
          </a:xfrm>
          <a:prstGeom prst="rect">
            <a:avLst/>
          </a:prstGeom>
        </p:spPr>
        <p:txBody>
          <a:bodyPr vert="horz" wrap="square" lIns="0" tIns="12700" rIns="0" bIns="0" rtlCol="0">
            <a:spAutoFit/>
          </a:bodyPr>
          <a:lstStyle/>
          <a:p>
            <a:pPr marL="12700">
              <a:lnSpc>
                <a:spcPct val="100000"/>
              </a:lnSpc>
              <a:spcBef>
                <a:spcPts val="100"/>
              </a:spcBef>
            </a:pPr>
            <a:r>
              <a:rPr lang="zh-CN" altLang="en-US" sz="3500" spc="-60" dirty="0">
                <a:latin typeface="华文细黑" panose="02010600040101010101" pitchFamily="2" charset="-122"/>
                <a:ea typeface="华文细黑" panose="02010600040101010101" pitchFamily="2" charset="-122"/>
              </a:rPr>
              <a:t>桌面演习：运行方式</a:t>
            </a:r>
            <a:endParaRPr sz="3500" dirty="0">
              <a:latin typeface="华文细黑" panose="02010600040101010101" pitchFamily="2" charset="-122"/>
              <a:ea typeface="华文细黑" panose="02010600040101010101" pitchFamily="2" charset="-122"/>
            </a:endParaRPr>
          </a:p>
        </p:txBody>
      </p:sp>
      <p:sp>
        <p:nvSpPr>
          <p:cNvPr id="19" name="object 19"/>
          <p:cNvSpPr/>
          <p:nvPr/>
        </p:nvSpPr>
        <p:spPr>
          <a:xfrm>
            <a:off x="7438100" y="1292597"/>
            <a:ext cx="3255645" cy="5306695"/>
          </a:xfrm>
          <a:custGeom>
            <a:avLst/>
            <a:gdLst/>
            <a:ahLst/>
            <a:cxnLst/>
            <a:rect l="l" t="t" r="r" b="b"/>
            <a:pathLst>
              <a:path w="3255645" h="5306695">
                <a:moveTo>
                  <a:pt x="0" y="0"/>
                </a:moveTo>
                <a:lnTo>
                  <a:pt x="3255299" y="0"/>
                </a:lnTo>
                <a:lnTo>
                  <a:pt x="3255299" y="5306314"/>
                </a:lnTo>
                <a:lnTo>
                  <a:pt x="0" y="5306314"/>
                </a:lnTo>
                <a:lnTo>
                  <a:pt x="0" y="0"/>
                </a:lnTo>
                <a:close/>
              </a:path>
            </a:pathLst>
          </a:custGeom>
          <a:solidFill>
            <a:srgbClr val="595959"/>
          </a:solidFill>
        </p:spPr>
        <p:txBody>
          <a:bodyPr wrap="square" lIns="0" tIns="0" rIns="0" bIns="0" rtlCol="0"/>
          <a:lstStyle/>
          <a:p>
            <a:endParaRPr/>
          </a:p>
        </p:txBody>
      </p:sp>
      <p:sp>
        <p:nvSpPr>
          <p:cNvPr id="20" name="object 20"/>
          <p:cNvSpPr txBox="1"/>
          <p:nvPr/>
        </p:nvSpPr>
        <p:spPr>
          <a:xfrm>
            <a:off x="7566552" y="1884679"/>
            <a:ext cx="3013075" cy="692497"/>
          </a:xfrm>
          <a:prstGeom prst="rect">
            <a:avLst/>
          </a:prstGeom>
        </p:spPr>
        <p:txBody>
          <a:bodyPr vert="horz" wrap="square" lIns="0" tIns="25400" rIns="0" bIns="0" rtlCol="0">
            <a:spAutoFit/>
          </a:bodyPr>
          <a:lstStyle/>
          <a:p>
            <a:pPr marL="233045" marR="5080" indent="-220979" algn="ctr">
              <a:lnSpc>
                <a:spcPts val="2500"/>
              </a:lnSpc>
              <a:spcBef>
                <a:spcPts val="200"/>
              </a:spcBef>
            </a:pPr>
            <a:r>
              <a:rPr lang="zh-CN" altLang="en-US" sz="2100" dirty="0">
                <a:solidFill>
                  <a:srgbClr val="FFFFFF"/>
                </a:solidFill>
                <a:latin typeface="Arial"/>
                <a:cs typeface="Arial"/>
              </a:rPr>
              <a:t>这是一次封闭式演习，</a:t>
            </a:r>
            <a:endParaRPr lang="en-US" altLang="zh-CN" sz="2100" dirty="0">
              <a:solidFill>
                <a:srgbClr val="FFFFFF"/>
              </a:solidFill>
              <a:latin typeface="Arial"/>
              <a:cs typeface="Arial"/>
            </a:endParaRPr>
          </a:p>
          <a:p>
            <a:pPr marL="233045" marR="5080" indent="-220979" algn="ctr">
              <a:lnSpc>
                <a:spcPts val="2500"/>
              </a:lnSpc>
              <a:spcBef>
                <a:spcPts val="200"/>
              </a:spcBef>
            </a:pPr>
            <a:r>
              <a:rPr lang="zh-CN" altLang="en-US" sz="2100" dirty="0">
                <a:solidFill>
                  <a:srgbClr val="FFFFFF"/>
                </a:solidFill>
                <a:latin typeface="Arial"/>
                <a:cs typeface="Arial"/>
              </a:rPr>
              <a:t>专为你们设计。</a:t>
            </a:r>
            <a:endParaRPr sz="2100" dirty="0">
              <a:latin typeface="Arial"/>
              <a:cs typeface="Arial"/>
            </a:endParaRPr>
          </a:p>
        </p:txBody>
      </p:sp>
      <p:sp>
        <p:nvSpPr>
          <p:cNvPr id="21" name="object 21"/>
          <p:cNvSpPr txBox="1"/>
          <p:nvPr/>
        </p:nvSpPr>
        <p:spPr>
          <a:xfrm>
            <a:off x="7564952" y="2835732"/>
            <a:ext cx="3015615" cy="966227"/>
          </a:xfrm>
          <a:prstGeom prst="rect">
            <a:avLst/>
          </a:prstGeom>
        </p:spPr>
        <p:txBody>
          <a:bodyPr vert="horz" wrap="square" lIns="0" tIns="10160" rIns="0" bIns="0" rtlCol="0">
            <a:spAutoFit/>
          </a:bodyPr>
          <a:lstStyle/>
          <a:p>
            <a:pPr marL="12700" marR="5080" indent="-635" algn="ctr">
              <a:lnSpc>
                <a:spcPct val="100699"/>
              </a:lnSpc>
              <a:spcBef>
                <a:spcPts val="80"/>
              </a:spcBef>
            </a:pPr>
            <a:r>
              <a:rPr lang="zh-CN" altLang="en-US" sz="2100" dirty="0">
                <a:solidFill>
                  <a:srgbClr val="FFFFFF"/>
                </a:solidFill>
                <a:latin typeface="Arial"/>
                <a:cs typeface="Arial"/>
              </a:rPr>
              <a:t>召集人将引导你们完成一系列讨论，而讨论的重点是一场</a:t>
            </a:r>
            <a:r>
              <a:rPr lang="en-US" altLang="zh-CN" sz="2100" dirty="0">
                <a:solidFill>
                  <a:srgbClr val="FFFFFF"/>
                </a:solidFill>
                <a:latin typeface="Times New Roman" panose="02020603050405020304" pitchFamily="18" charset="0"/>
                <a:cs typeface="Times New Roman" panose="02020603050405020304" pitchFamily="18" charset="0"/>
              </a:rPr>
              <a:t>COVID-19</a:t>
            </a:r>
            <a:r>
              <a:rPr lang="zh-CN" altLang="en-US" sz="2100" dirty="0">
                <a:solidFill>
                  <a:srgbClr val="FFFFFF"/>
                </a:solidFill>
                <a:latin typeface="Arial"/>
                <a:cs typeface="Arial"/>
              </a:rPr>
              <a:t>疫情。</a:t>
            </a:r>
            <a:endParaRPr sz="2100" dirty="0">
              <a:latin typeface="Arial"/>
              <a:cs typeface="Arial"/>
            </a:endParaRPr>
          </a:p>
        </p:txBody>
      </p:sp>
      <p:sp>
        <p:nvSpPr>
          <p:cNvPr id="22" name="object 22"/>
          <p:cNvSpPr txBox="1"/>
          <p:nvPr/>
        </p:nvSpPr>
        <p:spPr>
          <a:xfrm>
            <a:off x="7857128" y="4436364"/>
            <a:ext cx="2436495" cy="1006686"/>
          </a:xfrm>
          <a:prstGeom prst="rect">
            <a:avLst/>
          </a:prstGeom>
        </p:spPr>
        <p:txBody>
          <a:bodyPr vert="horz" wrap="square" lIns="0" tIns="31750" rIns="0" bIns="0" rtlCol="0">
            <a:spAutoFit/>
          </a:bodyPr>
          <a:lstStyle/>
          <a:p>
            <a:pPr marL="12700" marR="5080" indent="-12700" algn="ctr">
              <a:lnSpc>
                <a:spcPts val="3810"/>
              </a:lnSpc>
              <a:spcBef>
                <a:spcPts val="250"/>
              </a:spcBef>
            </a:pPr>
            <a:r>
              <a:rPr lang="zh-CN" altLang="en-US" sz="3200" b="1" spc="-55" dirty="0">
                <a:solidFill>
                  <a:srgbClr val="FFFFFF"/>
                </a:solidFill>
                <a:latin typeface="华文细黑" panose="02010600040101010101" pitchFamily="2" charset="-122"/>
                <a:ea typeface="华文细黑" panose="02010600040101010101" pitchFamily="2" charset="-122"/>
                <a:cs typeface="Arial"/>
              </a:rPr>
              <a:t>我们参加演习就是为了学习</a:t>
            </a:r>
            <a:endParaRPr sz="3200" dirty="0">
              <a:latin typeface="华文细黑" panose="02010600040101010101" pitchFamily="2" charset="-122"/>
              <a:ea typeface="华文细黑" panose="02010600040101010101" pitchFamily="2" charset="-122"/>
              <a:cs typeface="Arial"/>
            </a:endParaRPr>
          </a:p>
        </p:txBody>
      </p:sp>
      <p:sp>
        <p:nvSpPr>
          <p:cNvPr id="23" name="object 23"/>
          <p:cNvSpPr/>
          <p:nvPr/>
        </p:nvSpPr>
        <p:spPr>
          <a:xfrm>
            <a:off x="418716" y="4827520"/>
            <a:ext cx="2185670" cy="976630"/>
          </a:xfrm>
          <a:custGeom>
            <a:avLst/>
            <a:gdLst/>
            <a:ahLst/>
            <a:cxnLst/>
            <a:rect l="l" t="t" r="r" b="b"/>
            <a:pathLst>
              <a:path w="2185670" h="976629">
                <a:moveTo>
                  <a:pt x="1748256" y="0"/>
                </a:moveTo>
                <a:lnTo>
                  <a:pt x="0" y="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a:p>
        </p:txBody>
      </p:sp>
      <p:sp>
        <p:nvSpPr>
          <p:cNvPr id="24" name="object 24"/>
          <p:cNvSpPr txBox="1"/>
          <p:nvPr/>
        </p:nvSpPr>
        <p:spPr>
          <a:xfrm>
            <a:off x="904515" y="5144516"/>
            <a:ext cx="1060450" cy="299720"/>
          </a:xfrm>
          <a:prstGeom prst="rect">
            <a:avLst/>
          </a:prstGeom>
        </p:spPr>
        <p:txBody>
          <a:bodyPr vert="horz" wrap="square" lIns="0" tIns="12700" rIns="0" bIns="0" rtlCol="0">
            <a:spAutoFit/>
          </a:bodyPr>
          <a:lstStyle/>
          <a:p>
            <a:pPr marL="12700">
              <a:lnSpc>
                <a:spcPct val="100000"/>
              </a:lnSpc>
              <a:spcBef>
                <a:spcPts val="100"/>
              </a:spcBef>
            </a:pPr>
            <a:r>
              <a:rPr lang="zh-CN" altLang="en-US" sz="1800" b="1" spc="-40" dirty="0">
                <a:solidFill>
                  <a:srgbClr val="FFFFFF"/>
                </a:solidFill>
                <a:latin typeface="华文细黑" panose="02010600040101010101" pitchFamily="2" charset="-122"/>
                <a:ea typeface="华文细黑" panose="02010600040101010101" pitchFamily="2" charset="-122"/>
                <a:cs typeface="Arial"/>
              </a:rPr>
              <a:t>热身</a:t>
            </a:r>
            <a:endParaRPr sz="1800" dirty="0">
              <a:latin typeface="华文细黑" panose="02010600040101010101" pitchFamily="2" charset="-122"/>
              <a:ea typeface="华文细黑" panose="02010600040101010101" pitchFamily="2" charset="-122"/>
              <a:cs typeface="Arial"/>
            </a:endParaRPr>
          </a:p>
        </p:txBody>
      </p:sp>
      <p:grpSp>
        <p:nvGrpSpPr>
          <p:cNvPr id="25" name="object 25"/>
          <p:cNvGrpSpPr/>
          <p:nvPr/>
        </p:nvGrpSpPr>
        <p:grpSpPr>
          <a:xfrm>
            <a:off x="2340161" y="4821170"/>
            <a:ext cx="2197100" cy="988694"/>
            <a:chOff x="2340161" y="4821170"/>
            <a:chExt cx="2197100" cy="988694"/>
          </a:xfrm>
        </p:grpSpPr>
        <p:sp>
          <p:nvSpPr>
            <p:cNvPr id="26" name="object 26"/>
            <p:cNvSpPr/>
            <p:nvPr/>
          </p:nvSpPr>
          <p:spPr>
            <a:xfrm>
              <a:off x="2346511" y="4827520"/>
              <a:ext cx="2185670" cy="976630"/>
            </a:xfrm>
            <a:custGeom>
              <a:avLst/>
              <a:gdLst/>
              <a:ahLst/>
              <a:cxnLst/>
              <a:rect l="l" t="t" r="r" b="b"/>
              <a:pathLst>
                <a:path w="2185670" h="976629">
                  <a:moveTo>
                    <a:pt x="1748256" y="0"/>
                  </a:moveTo>
                  <a:lnTo>
                    <a:pt x="0" y="0"/>
                  </a:lnTo>
                  <a:lnTo>
                    <a:pt x="437070" y="488010"/>
                  </a:lnTo>
                  <a:lnTo>
                    <a:pt x="0" y="976033"/>
                  </a:lnTo>
                  <a:lnTo>
                    <a:pt x="1748256" y="976033"/>
                  </a:lnTo>
                  <a:lnTo>
                    <a:pt x="2185314" y="488010"/>
                  </a:lnTo>
                  <a:lnTo>
                    <a:pt x="1748256" y="0"/>
                  </a:lnTo>
                  <a:close/>
                </a:path>
              </a:pathLst>
            </a:custGeom>
            <a:solidFill>
              <a:srgbClr val="D86422"/>
            </a:solidFill>
          </p:spPr>
          <p:txBody>
            <a:bodyPr wrap="square" lIns="0" tIns="0" rIns="0" bIns="0" rtlCol="0"/>
            <a:lstStyle/>
            <a:p>
              <a:endParaRPr/>
            </a:p>
          </p:txBody>
        </p:sp>
        <p:sp>
          <p:nvSpPr>
            <p:cNvPr id="27" name="object 27"/>
            <p:cNvSpPr/>
            <p:nvPr/>
          </p:nvSpPr>
          <p:spPr>
            <a:xfrm>
              <a:off x="2346511"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a:p>
          </p:txBody>
        </p:sp>
      </p:grpSp>
      <p:sp>
        <p:nvSpPr>
          <p:cNvPr id="28" name="object 28"/>
          <p:cNvSpPr txBox="1"/>
          <p:nvPr/>
        </p:nvSpPr>
        <p:spPr>
          <a:xfrm>
            <a:off x="2902885" y="5025644"/>
            <a:ext cx="1132205" cy="536044"/>
          </a:xfrm>
          <a:prstGeom prst="rect">
            <a:avLst/>
          </a:prstGeom>
        </p:spPr>
        <p:txBody>
          <a:bodyPr vert="horz" wrap="square" lIns="0" tIns="48260" rIns="0" bIns="0" rtlCol="0">
            <a:spAutoFit/>
          </a:bodyPr>
          <a:lstStyle/>
          <a:p>
            <a:pPr marL="12700" marR="5080">
              <a:lnSpc>
                <a:spcPts val="1900"/>
              </a:lnSpc>
              <a:spcBef>
                <a:spcPts val="380"/>
              </a:spcBef>
            </a:pPr>
            <a:r>
              <a:rPr lang="zh-CN" altLang="en-US" sz="1800" b="1" spc="-25" dirty="0">
                <a:solidFill>
                  <a:srgbClr val="FFFFFF"/>
                </a:solidFill>
                <a:latin typeface="华文细黑" panose="02010600040101010101" pitchFamily="2" charset="-122"/>
                <a:ea typeface="华文细黑" panose="02010600040101010101" pitchFamily="2" charset="-122"/>
                <a:cs typeface="Arial"/>
              </a:rPr>
              <a:t>引导性</a:t>
            </a:r>
            <a:r>
              <a:rPr lang="zh-CN" altLang="en-US" b="1" spc="-25" dirty="0">
                <a:solidFill>
                  <a:srgbClr val="FFFFFF"/>
                </a:solidFill>
                <a:latin typeface="华文细黑" panose="02010600040101010101" pitchFamily="2" charset="-122"/>
                <a:ea typeface="华文细黑" panose="02010600040101010101" pitchFamily="2" charset="-122"/>
                <a:cs typeface="Arial"/>
              </a:rPr>
              <a:t>的情况汇报</a:t>
            </a:r>
            <a:endParaRPr sz="1800" dirty="0">
              <a:latin typeface="华文细黑" panose="02010600040101010101" pitchFamily="2" charset="-122"/>
              <a:ea typeface="华文细黑" panose="02010600040101010101" pitchFamily="2" charset="-122"/>
              <a:cs typeface="Arial"/>
            </a:endParaRPr>
          </a:p>
        </p:txBody>
      </p:sp>
      <p:grpSp>
        <p:nvGrpSpPr>
          <p:cNvPr id="29" name="object 29"/>
          <p:cNvGrpSpPr/>
          <p:nvPr/>
        </p:nvGrpSpPr>
        <p:grpSpPr>
          <a:xfrm>
            <a:off x="4267956" y="4821170"/>
            <a:ext cx="2197100" cy="988694"/>
            <a:chOff x="4267956" y="4821170"/>
            <a:chExt cx="2197100" cy="988694"/>
          </a:xfrm>
        </p:grpSpPr>
        <p:sp>
          <p:nvSpPr>
            <p:cNvPr id="30" name="object 30"/>
            <p:cNvSpPr/>
            <p:nvPr/>
          </p:nvSpPr>
          <p:spPr>
            <a:xfrm>
              <a:off x="4274306" y="4827520"/>
              <a:ext cx="2185670" cy="976630"/>
            </a:xfrm>
            <a:custGeom>
              <a:avLst/>
              <a:gdLst/>
              <a:ahLst/>
              <a:cxnLst/>
              <a:rect l="l" t="t" r="r" b="b"/>
              <a:pathLst>
                <a:path w="2185670" h="976629">
                  <a:moveTo>
                    <a:pt x="1748256" y="0"/>
                  </a:moveTo>
                  <a:lnTo>
                    <a:pt x="0" y="0"/>
                  </a:lnTo>
                  <a:lnTo>
                    <a:pt x="437057" y="48801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a:p>
          </p:txBody>
        </p:sp>
        <p:sp>
          <p:nvSpPr>
            <p:cNvPr id="31" name="object 31"/>
            <p:cNvSpPr/>
            <p:nvPr/>
          </p:nvSpPr>
          <p:spPr>
            <a:xfrm>
              <a:off x="4274306"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a:p>
          </p:txBody>
        </p:sp>
      </p:grpSp>
      <p:sp>
        <p:nvSpPr>
          <p:cNvPr id="32" name="object 32"/>
          <p:cNvSpPr txBox="1"/>
          <p:nvPr/>
        </p:nvSpPr>
        <p:spPr>
          <a:xfrm>
            <a:off x="4898821" y="5127380"/>
            <a:ext cx="1176095" cy="292388"/>
          </a:xfrm>
          <a:prstGeom prst="rect">
            <a:avLst/>
          </a:prstGeom>
        </p:spPr>
        <p:txBody>
          <a:bodyPr vert="horz" wrap="square" lIns="0" tIns="48260" rIns="0" bIns="0" rtlCol="0">
            <a:spAutoFit/>
          </a:bodyPr>
          <a:lstStyle/>
          <a:p>
            <a:pPr marL="12700" marR="5080" indent="124460">
              <a:lnSpc>
                <a:spcPts val="1900"/>
              </a:lnSpc>
              <a:spcBef>
                <a:spcPts val="380"/>
              </a:spcBef>
            </a:pPr>
            <a:r>
              <a:rPr lang="zh-CN" altLang="en-US" sz="1800" b="1" spc="-25" dirty="0">
                <a:solidFill>
                  <a:srgbClr val="FFFFFF"/>
                </a:solidFill>
                <a:latin typeface="华文细黑" panose="02010600040101010101" pitchFamily="2" charset="-122"/>
                <a:ea typeface="华文细黑" panose="02010600040101010101" pitchFamily="2" charset="-122"/>
                <a:cs typeface="Arial"/>
              </a:rPr>
              <a:t>行动规划</a:t>
            </a:r>
            <a:endParaRPr sz="1800" dirty="0">
              <a:latin typeface="华文细黑" panose="02010600040101010101" pitchFamily="2" charset="-122"/>
              <a:ea typeface="华文细黑" panose="02010600040101010101" pitchFamily="2" charset="-122"/>
              <a:cs typeface="Arial"/>
            </a:endParaRPr>
          </a:p>
        </p:txBody>
      </p:sp>
      <p:sp>
        <p:nvSpPr>
          <p:cNvPr id="33" name="object 33"/>
          <p:cNvSpPr/>
          <p:nvPr/>
        </p:nvSpPr>
        <p:spPr>
          <a:xfrm>
            <a:off x="352026" y="1579974"/>
            <a:ext cx="6200872" cy="340254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4" name="object 34"/>
          <p:cNvSpPr txBox="1"/>
          <p:nvPr/>
        </p:nvSpPr>
        <p:spPr>
          <a:xfrm>
            <a:off x="530017" y="3431540"/>
            <a:ext cx="1104265" cy="1174039"/>
          </a:xfrm>
          <a:prstGeom prst="rect">
            <a:avLst/>
          </a:prstGeom>
        </p:spPr>
        <p:txBody>
          <a:bodyPr vert="horz" wrap="square" lIns="0" tIns="45085" rIns="0" bIns="0" rtlCol="0">
            <a:spAutoFit/>
          </a:bodyPr>
          <a:lstStyle/>
          <a:p>
            <a:pPr marL="12700" marR="5080" indent="-635" algn="ctr">
              <a:lnSpc>
                <a:spcPts val="1900"/>
              </a:lnSpc>
              <a:spcBef>
                <a:spcPts val="380"/>
              </a:spcBef>
            </a:pPr>
            <a:r>
              <a:rPr lang="zh-CN" altLang="en-US" sz="1800" spc="-25" dirty="0">
                <a:latin typeface="Arial"/>
                <a:cs typeface="Arial"/>
              </a:rPr>
              <a:t>问题</a:t>
            </a:r>
            <a:endParaRPr lang="en-US" altLang="zh-CN" sz="1800" spc="-25" dirty="0">
              <a:latin typeface="Arial"/>
              <a:cs typeface="Arial"/>
            </a:endParaRPr>
          </a:p>
          <a:p>
            <a:pPr marL="12700" marR="5080" indent="-635" algn="ctr">
              <a:lnSpc>
                <a:spcPts val="1900"/>
              </a:lnSpc>
              <a:spcBef>
                <a:spcPts val="380"/>
              </a:spcBef>
            </a:pPr>
            <a:r>
              <a:rPr lang="zh-CN" altLang="en-US" spc="-25" dirty="0">
                <a:latin typeface="Arial"/>
                <a:cs typeface="Arial"/>
              </a:rPr>
              <a:t>和</a:t>
            </a:r>
            <a:endParaRPr lang="en-US" altLang="zh-CN" spc="-25" dirty="0">
              <a:latin typeface="Arial"/>
              <a:cs typeface="Arial"/>
            </a:endParaRPr>
          </a:p>
          <a:p>
            <a:pPr marL="12700" marR="5080" indent="-635" algn="ctr">
              <a:lnSpc>
                <a:spcPts val="1900"/>
              </a:lnSpc>
              <a:spcBef>
                <a:spcPts val="380"/>
              </a:spcBef>
            </a:pPr>
            <a:r>
              <a:rPr lang="zh-CN" altLang="en-US" sz="1800" spc="-25" dirty="0">
                <a:latin typeface="Arial"/>
                <a:cs typeface="Arial"/>
              </a:rPr>
              <a:t>讨论</a:t>
            </a:r>
            <a:endParaRPr lang="en-US" altLang="zh-CN" sz="1800" spc="-25" dirty="0">
              <a:latin typeface="Arial"/>
              <a:cs typeface="Arial"/>
            </a:endParaRPr>
          </a:p>
          <a:p>
            <a:pPr marL="12700" marR="5080" indent="-635" algn="ctr">
              <a:lnSpc>
                <a:spcPts val="1900"/>
              </a:lnSpc>
              <a:spcBef>
                <a:spcPts val="380"/>
              </a:spcBef>
            </a:pPr>
            <a:r>
              <a:rPr lang="zh-CN" altLang="en-US" sz="1800" spc="-15" dirty="0">
                <a:latin typeface="Arial"/>
                <a:cs typeface="Arial"/>
              </a:rPr>
              <a:t>（</a:t>
            </a:r>
            <a:r>
              <a:rPr lang="en-US" altLang="zh-CN" spc="-15" dirty="0">
                <a:latin typeface="Arial"/>
                <a:cs typeface="Arial"/>
              </a:rPr>
              <a:t>5</a:t>
            </a:r>
            <a:r>
              <a:rPr lang="zh-CN" altLang="en-US" sz="1800" spc="-15" dirty="0">
                <a:latin typeface="Arial"/>
                <a:cs typeface="Arial"/>
              </a:rPr>
              <a:t>）</a:t>
            </a:r>
            <a:endParaRPr sz="1800" dirty="0">
              <a:latin typeface="Arial"/>
              <a:cs typeface="Arial"/>
            </a:endParaRPr>
          </a:p>
        </p:txBody>
      </p:sp>
      <p:sp>
        <p:nvSpPr>
          <p:cNvPr id="42" name="object 42"/>
          <p:cNvSpPr txBox="1"/>
          <p:nvPr/>
        </p:nvSpPr>
        <p:spPr>
          <a:xfrm>
            <a:off x="10061770" y="7297940"/>
            <a:ext cx="450850" cy="166712"/>
          </a:xfrm>
          <a:prstGeom prst="rect">
            <a:avLst/>
          </a:prstGeom>
        </p:spPr>
        <p:txBody>
          <a:bodyPr vert="horz" wrap="square" lIns="0" tIns="0" rIns="0" bIns="0" rtlCol="0">
            <a:spAutoFit/>
          </a:bodyPr>
          <a:lstStyle/>
          <a:p>
            <a:pPr marL="12700">
              <a:lnSpc>
                <a:spcPts val="1315"/>
              </a:lnSpc>
            </a:pPr>
            <a:r>
              <a:rPr lang="zh-CN" altLang="en-US" sz="1100" b="1" spc="-25" dirty="0">
                <a:solidFill>
                  <a:srgbClr val="FFFFFF"/>
                </a:solidFill>
                <a:latin typeface="Arial" panose="020B0604020202020204" pitchFamily="34" charset="0"/>
                <a:ea typeface="华文细黑" panose="02010600040101010101" pitchFamily="2" charset="-122"/>
                <a:cs typeface="Arial" panose="020B0604020202020204" pitchFamily="34" charset="0"/>
              </a:rPr>
              <a:t>第</a:t>
            </a:r>
            <a:r>
              <a:rPr sz="1100" b="1" dirty="0">
                <a:solidFill>
                  <a:srgbClr val="FFFFFF"/>
                </a:solidFill>
                <a:latin typeface="Arial" panose="020B0604020202020204" pitchFamily="34" charset="0"/>
                <a:ea typeface="华文细黑" panose="02010600040101010101" pitchFamily="2" charset="-122"/>
                <a:cs typeface="Arial" panose="020B0604020202020204" pitchFamily="34" charset="0"/>
              </a:rPr>
              <a:t>9</a:t>
            </a:r>
            <a:r>
              <a:rPr lang="zh-CN" altLang="en-US" sz="1100" b="1" dirty="0">
                <a:solidFill>
                  <a:srgbClr val="FFFFFF"/>
                </a:solidFill>
                <a:latin typeface="Arial" panose="020B0604020202020204" pitchFamily="34" charset="0"/>
                <a:ea typeface="华文细黑" panose="02010600040101010101" pitchFamily="2" charset="-122"/>
                <a:cs typeface="Arial" panose="020B0604020202020204" pitchFamily="34" charset="0"/>
              </a:rPr>
              <a:t>页</a:t>
            </a:r>
            <a:endParaRPr sz="1100" dirty="0">
              <a:latin typeface="Arial" panose="020B0604020202020204" pitchFamily="34" charset="0"/>
              <a:ea typeface="华文细黑" panose="02010600040101010101" pitchFamily="2" charset="-122"/>
              <a:cs typeface="Arial" panose="020B0604020202020204" pitchFamily="34" charset="0"/>
            </a:endParaRPr>
          </a:p>
        </p:txBody>
      </p:sp>
      <p:sp>
        <p:nvSpPr>
          <p:cNvPr id="43" name="object 43"/>
          <p:cNvSpPr txBox="1"/>
          <p:nvPr/>
        </p:nvSpPr>
        <p:spPr>
          <a:xfrm>
            <a:off x="76573" y="7316241"/>
            <a:ext cx="1567180" cy="166712"/>
          </a:xfrm>
          <a:prstGeom prst="rect">
            <a:avLst/>
          </a:prstGeom>
        </p:spPr>
        <p:txBody>
          <a:bodyPr vert="horz" wrap="square" lIns="0" tIns="0" rIns="0" bIns="0" rtlCol="0">
            <a:spAutoFit/>
          </a:bodyPr>
          <a:lstStyle/>
          <a:p>
            <a:pPr marL="11139" defTabSz="802020">
              <a:lnSpc>
                <a:spcPts val="1250"/>
              </a:lnSpc>
            </a:pPr>
            <a:r>
              <a:rPr lang="zh-CN" altLang="en-US" sz="1100" b="1" spc="-13" dirty="0">
                <a:solidFill>
                  <a:prstClr val="white"/>
                </a:solidFill>
                <a:latin typeface="华文细黑" panose="02010600040101010101" pitchFamily="2" charset="-122"/>
                <a:ea typeface="华文细黑" panose="02010600040101010101" pitchFamily="2" charset="-122"/>
              </a:rPr>
              <a:t>模拟演习</a:t>
            </a:r>
            <a:endParaRPr lang="zh-CN" altLang="en-US" sz="1100" b="1" spc="-4" dirty="0">
              <a:solidFill>
                <a:prstClr val="white"/>
              </a:solidFill>
              <a:latin typeface="华文细黑" panose="02010600040101010101" pitchFamily="2" charset="-122"/>
              <a:ea typeface="华文细黑" panose="02010600040101010101" pitchFamily="2" charset="-122"/>
            </a:endParaRPr>
          </a:p>
        </p:txBody>
      </p:sp>
      <p:sp>
        <p:nvSpPr>
          <p:cNvPr id="44" name="object 44"/>
          <p:cNvSpPr txBox="1"/>
          <p:nvPr/>
        </p:nvSpPr>
        <p:spPr>
          <a:xfrm>
            <a:off x="2092723" y="7316241"/>
            <a:ext cx="2269490" cy="166712"/>
          </a:xfrm>
          <a:prstGeom prst="rect">
            <a:avLst/>
          </a:prstGeom>
        </p:spPr>
        <p:txBody>
          <a:bodyPr vert="horz" wrap="square" lIns="0" tIns="0" rIns="0" bIns="0" rtlCol="0">
            <a:spAutoFit/>
          </a:bodyPr>
          <a:lstStyle/>
          <a:p>
            <a:pPr marL="12700">
              <a:lnSpc>
                <a:spcPts val="1315"/>
              </a:lnSpc>
            </a:pPr>
            <a:r>
              <a:rPr lang="zh-CN" altLang="en-US" sz="1100" b="1" spc="-30" dirty="0">
                <a:solidFill>
                  <a:srgbClr val="FFFFFF"/>
                </a:solidFill>
                <a:latin typeface="华文细黑" panose="02010600040101010101" pitchFamily="2" charset="-122"/>
                <a:ea typeface="华文细黑" panose="02010600040101010101" pitchFamily="2" charset="-122"/>
                <a:cs typeface="Times New Roman" panose="02020603050405020304" pitchFamily="18" charset="0"/>
              </a:rPr>
              <a:t>新型冠状病毒</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COVID-19</a:t>
            </a:r>
            <a:r>
              <a:rPr lang="zh-CN" altLang="en-US" sz="1100" b="1" spc="-30" dirty="0">
                <a:solidFill>
                  <a:srgbClr val="FFFFFF"/>
                </a:solidFill>
                <a:latin typeface="Times New Roman" panose="02020603050405020304" pitchFamily="18" charset="0"/>
                <a:ea typeface="华文细黑" panose="02010600040101010101" pitchFamily="2" charset="-122"/>
                <a:cs typeface="Times New Roman" panose="02020603050405020304" pitchFamily="18" charset="0"/>
              </a:rPr>
              <a:t>）</a:t>
            </a:r>
            <a:endParaRPr sz="1100" dirty="0">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5" name="object 45"/>
          <p:cNvSpPr txBox="1"/>
          <p:nvPr/>
        </p:nvSpPr>
        <p:spPr>
          <a:xfrm>
            <a:off x="4886794" y="7343673"/>
            <a:ext cx="1200150" cy="166712"/>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panose="020B0604020202020204" pitchFamily="34" charset="0"/>
                <a:ea typeface="华文细黑" panose="02010600040101010101" pitchFamily="2" charset="-122"/>
                <a:cs typeface="Arial" panose="020B0604020202020204" pitchFamily="34" charset="0"/>
              </a:rPr>
              <a:t>2020</a:t>
            </a:r>
            <a:r>
              <a:rPr lang="zh-CN" altLang="en-US" sz="1100" b="1" spc="-25" dirty="0">
                <a:solidFill>
                  <a:srgbClr val="FFFFFF"/>
                </a:solidFill>
                <a:latin typeface="Arial" panose="020B0604020202020204" pitchFamily="34" charset="0"/>
                <a:ea typeface="华文细黑" panose="02010600040101010101" pitchFamily="2" charset="-122"/>
                <a:cs typeface="Arial" panose="020B0604020202020204" pitchFamily="34" charset="0"/>
              </a:rPr>
              <a:t>年</a:t>
            </a:r>
            <a:r>
              <a:rPr lang="en-US" altLang="zh-CN" sz="1100" b="1" spc="-25" dirty="0">
                <a:solidFill>
                  <a:srgbClr val="FFFFFF"/>
                </a:solidFill>
                <a:latin typeface="Arial" panose="020B0604020202020204" pitchFamily="34" charset="0"/>
                <a:ea typeface="华文细黑" panose="02010600040101010101" pitchFamily="2" charset="-122"/>
                <a:cs typeface="Arial" panose="020B0604020202020204" pitchFamily="34" charset="0"/>
              </a:rPr>
              <a:t>11</a:t>
            </a:r>
            <a:r>
              <a:rPr lang="zh-CN" altLang="en-US" sz="1100" b="1" spc="-25" dirty="0">
                <a:solidFill>
                  <a:srgbClr val="FFFFFF"/>
                </a:solidFill>
                <a:latin typeface="Arial" panose="020B0604020202020204" pitchFamily="34" charset="0"/>
                <a:ea typeface="华文细黑" panose="02010600040101010101" pitchFamily="2" charset="-122"/>
                <a:cs typeface="Arial" panose="020B0604020202020204" pitchFamily="34" charset="0"/>
              </a:rPr>
              <a:t>月</a:t>
            </a:r>
            <a:r>
              <a:rPr lang="en-US" altLang="zh-CN" sz="1100" b="1" spc="-25" dirty="0">
                <a:solidFill>
                  <a:srgbClr val="FFFFFF"/>
                </a:solidFill>
                <a:latin typeface="Arial" panose="020B0604020202020204" pitchFamily="34" charset="0"/>
                <a:ea typeface="华文细黑" panose="02010600040101010101" pitchFamily="2" charset="-122"/>
                <a:cs typeface="Arial" panose="020B0604020202020204" pitchFamily="34" charset="0"/>
              </a:rPr>
              <a:t>25</a:t>
            </a:r>
            <a:r>
              <a:rPr lang="zh-CN" altLang="en-US" sz="1100" b="1" spc="-25" dirty="0">
                <a:solidFill>
                  <a:srgbClr val="FFFFFF"/>
                </a:solidFill>
                <a:latin typeface="Arial" panose="020B0604020202020204" pitchFamily="34" charset="0"/>
                <a:ea typeface="华文细黑" panose="02010600040101010101" pitchFamily="2" charset="-122"/>
                <a:cs typeface="Arial" panose="020B0604020202020204" pitchFamily="34" charset="0"/>
              </a:rPr>
              <a:t>日</a:t>
            </a:r>
            <a:endParaRPr sz="1100" dirty="0">
              <a:latin typeface="Arial" panose="020B0604020202020204" pitchFamily="34" charset="0"/>
              <a:ea typeface="华文细黑" panose="02010600040101010101" pitchFamily="2" charset="-122"/>
              <a:cs typeface="Arial" panose="020B0604020202020204" pitchFamily="34" charset="0"/>
            </a:endParaRPr>
          </a:p>
        </p:txBody>
      </p:sp>
      <p:sp>
        <p:nvSpPr>
          <p:cNvPr id="35" name="object 35"/>
          <p:cNvSpPr txBox="1"/>
          <p:nvPr/>
        </p:nvSpPr>
        <p:spPr>
          <a:xfrm>
            <a:off x="2113364" y="3419347"/>
            <a:ext cx="1104265" cy="1174039"/>
          </a:xfrm>
          <a:prstGeom prst="rect">
            <a:avLst/>
          </a:prstGeom>
        </p:spPr>
        <p:txBody>
          <a:bodyPr vert="horz" wrap="square" lIns="0" tIns="45085" rIns="0" bIns="0" rtlCol="0">
            <a:spAutoFit/>
          </a:bodyPr>
          <a:lstStyle/>
          <a:p>
            <a:pPr marL="12700" marR="5080" indent="-635" algn="ctr">
              <a:lnSpc>
                <a:spcPts val="1900"/>
              </a:lnSpc>
              <a:spcBef>
                <a:spcPts val="380"/>
              </a:spcBef>
            </a:pPr>
            <a:r>
              <a:rPr lang="zh-CN" altLang="en-US" sz="1800" spc="-25" dirty="0">
                <a:latin typeface="Arial"/>
                <a:cs typeface="Arial"/>
              </a:rPr>
              <a:t>问题</a:t>
            </a:r>
            <a:endParaRPr lang="en-US" altLang="zh-CN" sz="1800" spc="-25" dirty="0">
              <a:latin typeface="Arial"/>
              <a:cs typeface="Arial"/>
            </a:endParaRPr>
          </a:p>
          <a:p>
            <a:pPr marL="12700" marR="5080" indent="-635" algn="ctr">
              <a:lnSpc>
                <a:spcPts val="1900"/>
              </a:lnSpc>
              <a:spcBef>
                <a:spcPts val="380"/>
              </a:spcBef>
            </a:pPr>
            <a:r>
              <a:rPr lang="zh-CN" altLang="en-US" spc="-25" dirty="0">
                <a:latin typeface="Arial"/>
                <a:cs typeface="Arial"/>
              </a:rPr>
              <a:t>与</a:t>
            </a:r>
            <a:endParaRPr lang="en-US" altLang="zh-CN" spc="-25" dirty="0">
              <a:latin typeface="Arial"/>
              <a:cs typeface="Arial"/>
            </a:endParaRPr>
          </a:p>
          <a:p>
            <a:pPr marL="12700" marR="5080" indent="-635" algn="ctr">
              <a:lnSpc>
                <a:spcPts val="1900"/>
              </a:lnSpc>
              <a:spcBef>
                <a:spcPts val="380"/>
              </a:spcBef>
            </a:pPr>
            <a:r>
              <a:rPr lang="zh-CN" altLang="en-US" sz="1800" spc="-25" dirty="0">
                <a:latin typeface="Arial"/>
                <a:cs typeface="Arial"/>
              </a:rPr>
              <a:t>讨论</a:t>
            </a:r>
            <a:endParaRPr lang="en-US" altLang="zh-CN" sz="1800" spc="-25" dirty="0">
              <a:latin typeface="Arial"/>
              <a:cs typeface="Arial"/>
            </a:endParaRPr>
          </a:p>
          <a:p>
            <a:pPr marL="12700" marR="5080" indent="-635" algn="ctr">
              <a:lnSpc>
                <a:spcPts val="1900"/>
              </a:lnSpc>
              <a:spcBef>
                <a:spcPts val="380"/>
              </a:spcBef>
            </a:pPr>
            <a:r>
              <a:rPr lang="zh-CN" altLang="en-US" sz="1800" spc="-15" dirty="0">
                <a:latin typeface="Arial"/>
                <a:cs typeface="Arial"/>
              </a:rPr>
              <a:t>（</a:t>
            </a:r>
            <a:r>
              <a:rPr lang="en-US" altLang="zh-CN" spc="-15" dirty="0">
                <a:latin typeface="Arial"/>
                <a:cs typeface="Arial"/>
              </a:rPr>
              <a:t>4</a:t>
            </a:r>
            <a:r>
              <a:rPr lang="zh-CN" altLang="en-US" sz="1800" spc="-15" dirty="0">
                <a:latin typeface="Arial"/>
                <a:cs typeface="Arial"/>
              </a:rPr>
              <a:t>）</a:t>
            </a:r>
            <a:endParaRPr sz="1800" dirty="0">
              <a:latin typeface="Arial"/>
              <a:cs typeface="Arial"/>
            </a:endParaRPr>
          </a:p>
        </p:txBody>
      </p:sp>
      <p:sp>
        <p:nvSpPr>
          <p:cNvPr id="36" name="object 36"/>
          <p:cNvSpPr txBox="1"/>
          <p:nvPr/>
        </p:nvSpPr>
        <p:spPr>
          <a:xfrm>
            <a:off x="3753586" y="3761637"/>
            <a:ext cx="972185" cy="325730"/>
          </a:xfrm>
          <a:prstGeom prst="rect">
            <a:avLst/>
          </a:prstGeom>
        </p:spPr>
        <p:txBody>
          <a:bodyPr vert="horz" wrap="square" lIns="0" tIns="48260" rIns="0" bIns="0" rtlCol="0">
            <a:spAutoFit/>
          </a:bodyPr>
          <a:lstStyle/>
          <a:p>
            <a:pPr marL="12700" algn="ctr">
              <a:lnSpc>
                <a:spcPct val="100000"/>
              </a:lnSpc>
              <a:spcBef>
                <a:spcPts val="100"/>
              </a:spcBef>
            </a:pPr>
            <a:r>
              <a:rPr lang="zh-CN" altLang="en-US" b="1" spc="-25" dirty="0">
                <a:latin typeface="华文细黑" panose="02010600040101010101" pitchFamily="2" charset="-122"/>
                <a:ea typeface="华文细黑" panose="02010600040101010101" pitchFamily="2" charset="-122"/>
                <a:cs typeface="Arial"/>
              </a:rPr>
              <a:t>最新情景</a:t>
            </a:r>
            <a:endParaRPr lang="en-US" altLang="zh-CN" sz="1800" b="1" spc="-25" dirty="0">
              <a:latin typeface="华文细黑" panose="02010600040101010101" pitchFamily="2" charset="-122"/>
              <a:ea typeface="华文细黑" panose="02010600040101010101" pitchFamily="2" charset="-122"/>
              <a:cs typeface="Arial"/>
            </a:endParaRPr>
          </a:p>
        </p:txBody>
      </p:sp>
      <p:sp>
        <p:nvSpPr>
          <p:cNvPr id="37" name="object 37"/>
          <p:cNvSpPr txBox="1"/>
          <p:nvPr/>
        </p:nvSpPr>
        <p:spPr>
          <a:xfrm>
            <a:off x="5275289" y="3431540"/>
            <a:ext cx="1104265" cy="1174039"/>
          </a:xfrm>
          <a:prstGeom prst="rect">
            <a:avLst/>
          </a:prstGeom>
        </p:spPr>
        <p:txBody>
          <a:bodyPr vert="horz" wrap="square" lIns="0" tIns="45085" rIns="0" bIns="0" rtlCol="0">
            <a:spAutoFit/>
          </a:bodyPr>
          <a:lstStyle/>
          <a:p>
            <a:pPr marL="12700" marR="5080" indent="-635" algn="ctr">
              <a:lnSpc>
                <a:spcPts val="1900"/>
              </a:lnSpc>
              <a:spcBef>
                <a:spcPts val="380"/>
              </a:spcBef>
            </a:pPr>
            <a:r>
              <a:rPr lang="zh-CN" altLang="en-US" sz="1800" spc="-25" dirty="0">
                <a:latin typeface="Arial"/>
                <a:cs typeface="Arial"/>
              </a:rPr>
              <a:t>问题</a:t>
            </a:r>
            <a:endParaRPr lang="en-US" altLang="zh-CN" sz="1800" spc="-25" dirty="0">
              <a:latin typeface="Arial"/>
              <a:cs typeface="Arial"/>
            </a:endParaRPr>
          </a:p>
          <a:p>
            <a:pPr marL="12700" marR="5080" indent="-635" algn="ctr">
              <a:lnSpc>
                <a:spcPts val="1900"/>
              </a:lnSpc>
              <a:spcBef>
                <a:spcPts val="380"/>
              </a:spcBef>
            </a:pPr>
            <a:r>
              <a:rPr lang="zh-CN" altLang="en-US" spc="-25" dirty="0">
                <a:latin typeface="Arial"/>
                <a:cs typeface="Arial"/>
              </a:rPr>
              <a:t>与</a:t>
            </a:r>
            <a:endParaRPr lang="en-US" altLang="zh-CN" spc="-25" dirty="0">
              <a:latin typeface="Arial"/>
              <a:cs typeface="Arial"/>
            </a:endParaRPr>
          </a:p>
          <a:p>
            <a:pPr marL="12700" marR="5080" indent="-635" algn="ctr">
              <a:lnSpc>
                <a:spcPts val="1900"/>
              </a:lnSpc>
              <a:spcBef>
                <a:spcPts val="380"/>
              </a:spcBef>
            </a:pPr>
            <a:r>
              <a:rPr lang="zh-CN" altLang="en-US" sz="1800" spc="-25" dirty="0">
                <a:latin typeface="Arial"/>
                <a:cs typeface="Arial"/>
              </a:rPr>
              <a:t>讨论</a:t>
            </a:r>
            <a:endParaRPr lang="en-US" altLang="zh-CN" sz="1800" spc="-25" dirty="0">
              <a:latin typeface="Arial"/>
              <a:cs typeface="Arial"/>
            </a:endParaRPr>
          </a:p>
          <a:p>
            <a:pPr marL="12700" marR="5080" indent="-635" algn="ctr">
              <a:lnSpc>
                <a:spcPts val="1900"/>
              </a:lnSpc>
              <a:spcBef>
                <a:spcPts val="380"/>
              </a:spcBef>
            </a:pPr>
            <a:r>
              <a:rPr lang="zh-CN" altLang="en-US" sz="1800" spc="-15" dirty="0">
                <a:latin typeface="Arial"/>
                <a:cs typeface="Arial"/>
              </a:rPr>
              <a:t>（</a:t>
            </a:r>
            <a:r>
              <a:rPr lang="en-US" altLang="zh-CN" spc="-15" dirty="0">
                <a:latin typeface="Arial"/>
                <a:cs typeface="Arial"/>
              </a:rPr>
              <a:t>3</a:t>
            </a:r>
            <a:r>
              <a:rPr lang="zh-CN" altLang="en-US" sz="1800" spc="-15" dirty="0">
                <a:latin typeface="Arial"/>
                <a:cs typeface="Arial"/>
              </a:rPr>
              <a:t>）</a:t>
            </a:r>
            <a:endParaRPr sz="1800" dirty="0">
              <a:latin typeface="Arial"/>
              <a:cs typeface="Arial"/>
            </a:endParaRPr>
          </a:p>
        </p:txBody>
      </p:sp>
      <p:sp>
        <p:nvSpPr>
          <p:cNvPr id="38" name="object 38"/>
          <p:cNvSpPr txBox="1"/>
          <p:nvPr/>
        </p:nvSpPr>
        <p:spPr>
          <a:xfrm>
            <a:off x="5275988" y="1776476"/>
            <a:ext cx="1104265" cy="1177245"/>
          </a:xfrm>
          <a:prstGeom prst="rect">
            <a:avLst/>
          </a:prstGeom>
        </p:spPr>
        <p:txBody>
          <a:bodyPr vert="horz" wrap="square" lIns="0" tIns="48260" rIns="0" bIns="0" rtlCol="0">
            <a:spAutoFit/>
          </a:bodyPr>
          <a:lstStyle/>
          <a:p>
            <a:pPr marL="12700" marR="5080" indent="-635" algn="ctr">
              <a:lnSpc>
                <a:spcPts val="1900"/>
              </a:lnSpc>
              <a:spcBef>
                <a:spcPts val="380"/>
              </a:spcBef>
            </a:pPr>
            <a:r>
              <a:rPr lang="zh-CN" altLang="en-US" sz="1800" spc="-25" dirty="0">
                <a:latin typeface="Arial"/>
                <a:cs typeface="Arial"/>
              </a:rPr>
              <a:t>问题</a:t>
            </a:r>
            <a:endParaRPr lang="en-US" altLang="zh-CN" sz="1800" spc="-25" dirty="0">
              <a:latin typeface="Arial"/>
              <a:cs typeface="Arial"/>
            </a:endParaRPr>
          </a:p>
          <a:p>
            <a:pPr marL="12700" marR="5080" indent="-635" algn="ctr">
              <a:lnSpc>
                <a:spcPts val="1900"/>
              </a:lnSpc>
              <a:spcBef>
                <a:spcPts val="380"/>
              </a:spcBef>
            </a:pPr>
            <a:r>
              <a:rPr lang="zh-CN" altLang="en-US" spc="-25" dirty="0">
                <a:latin typeface="Arial"/>
                <a:cs typeface="Arial"/>
              </a:rPr>
              <a:t>与</a:t>
            </a:r>
            <a:endParaRPr lang="en-US" altLang="zh-CN" spc="-25" dirty="0">
              <a:latin typeface="Arial"/>
              <a:cs typeface="Arial"/>
            </a:endParaRPr>
          </a:p>
          <a:p>
            <a:pPr marL="12700" marR="5080" indent="-635" algn="ctr">
              <a:lnSpc>
                <a:spcPts val="1900"/>
              </a:lnSpc>
              <a:spcBef>
                <a:spcPts val="380"/>
              </a:spcBef>
            </a:pPr>
            <a:r>
              <a:rPr lang="zh-CN" altLang="en-US" sz="1800" spc="-25" dirty="0">
                <a:latin typeface="Arial"/>
                <a:cs typeface="Arial"/>
              </a:rPr>
              <a:t>讨论</a:t>
            </a:r>
            <a:endParaRPr lang="en-US" altLang="zh-CN" sz="1800" spc="-25" dirty="0">
              <a:latin typeface="Arial"/>
              <a:cs typeface="Arial"/>
            </a:endParaRPr>
          </a:p>
          <a:p>
            <a:pPr marL="12700" marR="5080" indent="-635" algn="ctr">
              <a:lnSpc>
                <a:spcPts val="1900"/>
              </a:lnSpc>
              <a:spcBef>
                <a:spcPts val="380"/>
              </a:spcBef>
            </a:pPr>
            <a:r>
              <a:rPr lang="zh-CN" altLang="en-US" sz="1800" spc="-15" dirty="0">
                <a:latin typeface="Arial"/>
                <a:cs typeface="Arial"/>
              </a:rPr>
              <a:t>（</a:t>
            </a:r>
            <a:r>
              <a:rPr lang="en-US" altLang="zh-CN" spc="-15" dirty="0">
                <a:latin typeface="Arial"/>
                <a:cs typeface="Arial"/>
              </a:rPr>
              <a:t>2</a:t>
            </a:r>
            <a:r>
              <a:rPr lang="zh-CN" altLang="en-US" sz="1800" spc="-15" dirty="0">
                <a:latin typeface="Arial"/>
                <a:cs typeface="Arial"/>
              </a:rPr>
              <a:t>）</a:t>
            </a:r>
            <a:endParaRPr sz="1800" dirty="0">
              <a:latin typeface="Arial"/>
              <a:cs typeface="Arial"/>
            </a:endParaRPr>
          </a:p>
        </p:txBody>
      </p:sp>
      <p:sp>
        <p:nvSpPr>
          <p:cNvPr id="39" name="object 39"/>
          <p:cNvSpPr txBox="1"/>
          <p:nvPr/>
        </p:nvSpPr>
        <p:spPr>
          <a:xfrm>
            <a:off x="3779806" y="2118185"/>
            <a:ext cx="972185" cy="325730"/>
          </a:xfrm>
          <a:prstGeom prst="rect">
            <a:avLst/>
          </a:prstGeom>
        </p:spPr>
        <p:txBody>
          <a:bodyPr vert="horz" wrap="square" lIns="0" tIns="48260" rIns="0" bIns="0" rtlCol="0">
            <a:spAutoFit/>
          </a:bodyPr>
          <a:lstStyle/>
          <a:p>
            <a:pPr marL="12700" algn="ctr">
              <a:lnSpc>
                <a:spcPct val="100000"/>
              </a:lnSpc>
              <a:spcBef>
                <a:spcPts val="100"/>
              </a:spcBef>
            </a:pPr>
            <a:r>
              <a:rPr lang="zh-CN" altLang="en-US" b="1" spc="-25" dirty="0">
                <a:latin typeface="华文细黑" panose="02010600040101010101" pitchFamily="2" charset="-122"/>
                <a:ea typeface="华文细黑" panose="02010600040101010101" pitchFamily="2" charset="-122"/>
                <a:cs typeface="Arial"/>
              </a:rPr>
              <a:t>最新情景</a:t>
            </a:r>
            <a:endParaRPr lang="en-US" altLang="zh-CN" sz="1800" b="1" spc="-25" dirty="0">
              <a:latin typeface="华文细黑" panose="02010600040101010101" pitchFamily="2" charset="-122"/>
              <a:ea typeface="华文细黑" panose="02010600040101010101" pitchFamily="2" charset="-122"/>
              <a:cs typeface="Arial"/>
            </a:endParaRPr>
          </a:p>
        </p:txBody>
      </p:sp>
      <p:sp>
        <p:nvSpPr>
          <p:cNvPr id="40" name="object 40"/>
          <p:cNvSpPr txBox="1"/>
          <p:nvPr/>
        </p:nvSpPr>
        <p:spPr>
          <a:xfrm>
            <a:off x="2121730" y="1776476"/>
            <a:ext cx="1104265" cy="1177245"/>
          </a:xfrm>
          <a:prstGeom prst="rect">
            <a:avLst/>
          </a:prstGeom>
        </p:spPr>
        <p:txBody>
          <a:bodyPr vert="horz" wrap="square" lIns="0" tIns="48260" rIns="0" bIns="0" rtlCol="0">
            <a:spAutoFit/>
          </a:bodyPr>
          <a:lstStyle/>
          <a:p>
            <a:pPr marL="12700" marR="5080" indent="-635" algn="ctr">
              <a:lnSpc>
                <a:spcPts val="1900"/>
              </a:lnSpc>
              <a:spcBef>
                <a:spcPts val="380"/>
              </a:spcBef>
            </a:pPr>
            <a:r>
              <a:rPr lang="zh-CN" altLang="en-US" sz="1800" spc="-25" dirty="0">
                <a:latin typeface="Arial"/>
                <a:cs typeface="Arial"/>
              </a:rPr>
              <a:t>问题</a:t>
            </a:r>
            <a:endParaRPr lang="en-US" altLang="zh-CN" sz="1800" spc="-25" dirty="0">
              <a:latin typeface="Arial"/>
              <a:cs typeface="Arial"/>
            </a:endParaRPr>
          </a:p>
          <a:p>
            <a:pPr marL="12700" marR="5080" indent="-635" algn="ctr">
              <a:lnSpc>
                <a:spcPts val="1900"/>
              </a:lnSpc>
              <a:spcBef>
                <a:spcPts val="380"/>
              </a:spcBef>
            </a:pPr>
            <a:r>
              <a:rPr lang="zh-CN" altLang="en-US" spc="-25" dirty="0">
                <a:latin typeface="Arial"/>
                <a:cs typeface="Arial"/>
              </a:rPr>
              <a:t>与</a:t>
            </a:r>
            <a:endParaRPr lang="en-US" altLang="zh-CN" spc="-25" dirty="0">
              <a:latin typeface="Arial"/>
              <a:cs typeface="Arial"/>
            </a:endParaRPr>
          </a:p>
          <a:p>
            <a:pPr marL="12700" marR="5080" indent="-635" algn="ctr">
              <a:lnSpc>
                <a:spcPts val="1900"/>
              </a:lnSpc>
              <a:spcBef>
                <a:spcPts val="380"/>
              </a:spcBef>
            </a:pPr>
            <a:r>
              <a:rPr lang="zh-CN" altLang="en-US" sz="1800" spc="-25" dirty="0">
                <a:latin typeface="Arial"/>
                <a:cs typeface="Arial"/>
              </a:rPr>
              <a:t>讨论</a:t>
            </a:r>
            <a:r>
              <a:rPr sz="1800" spc="-25" dirty="0">
                <a:latin typeface="Arial"/>
                <a:cs typeface="Arial"/>
              </a:rPr>
              <a:t> </a:t>
            </a:r>
            <a:endParaRPr lang="en-US" sz="1800" spc="-25" dirty="0">
              <a:latin typeface="Arial"/>
              <a:cs typeface="Arial"/>
            </a:endParaRPr>
          </a:p>
          <a:p>
            <a:pPr marL="12700" marR="5080" indent="-635" algn="ctr">
              <a:lnSpc>
                <a:spcPts val="1900"/>
              </a:lnSpc>
              <a:spcBef>
                <a:spcPts val="380"/>
              </a:spcBef>
            </a:pPr>
            <a:r>
              <a:rPr lang="zh-CN" altLang="en-US" sz="1800" spc="-15" dirty="0">
                <a:latin typeface="Arial"/>
                <a:cs typeface="Arial"/>
              </a:rPr>
              <a:t>（</a:t>
            </a:r>
            <a:r>
              <a:rPr lang="en-US" altLang="zh-CN" spc="-15" dirty="0">
                <a:latin typeface="Arial"/>
                <a:cs typeface="Arial"/>
              </a:rPr>
              <a:t>1</a:t>
            </a:r>
            <a:r>
              <a:rPr lang="zh-CN" altLang="en-US" sz="1800" spc="-15" dirty="0">
                <a:latin typeface="Arial"/>
                <a:cs typeface="Arial"/>
              </a:rPr>
              <a:t>）</a:t>
            </a:r>
            <a:endParaRPr sz="1800" dirty="0">
              <a:latin typeface="Arial"/>
              <a:cs typeface="Arial"/>
            </a:endParaRPr>
          </a:p>
        </p:txBody>
      </p:sp>
      <p:sp>
        <p:nvSpPr>
          <p:cNvPr id="41" name="object 41"/>
          <p:cNvSpPr txBox="1"/>
          <p:nvPr/>
        </p:nvSpPr>
        <p:spPr>
          <a:xfrm>
            <a:off x="595734" y="2136140"/>
            <a:ext cx="972185" cy="299720"/>
          </a:xfrm>
          <a:prstGeom prst="rect">
            <a:avLst/>
          </a:prstGeom>
        </p:spPr>
        <p:txBody>
          <a:bodyPr vert="horz" wrap="square" lIns="0" tIns="12700" rIns="0" bIns="0" rtlCol="0">
            <a:spAutoFit/>
          </a:bodyPr>
          <a:lstStyle/>
          <a:p>
            <a:pPr marL="12700" algn="ctr">
              <a:lnSpc>
                <a:spcPct val="100000"/>
              </a:lnSpc>
              <a:spcBef>
                <a:spcPts val="100"/>
              </a:spcBef>
            </a:pPr>
            <a:r>
              <a:rPr lang="zh-CN" altLang="en-US" sz="1800" b="1" spc="-25" dirty="0">
                <a:latin typeface="华文细黑" panose="02010600040101010101" pitchFamily="2" charset="-122"/>
                <a:ea typeface="华文细黑" panose="02010600040101010101" pitchFamily="2" charset="-122"/>
                <a:cs typeface="Arial"/>
              </a:rPr>
              <a:t>情景</a:t>
            </a:r>
            <a:endParaRPr sz="1800" dirty="0">
              <a:latin typeface="华文细黑" panose="02010600040101010101" pitchFamily="2" charset="-122"/>
              <a:ea typeface="华文细黑" panose="02010600040101010101" pitchFamily="2" charset="-122"/>
              <a:cs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41ED46-506A-4F3F-8CB5-4D81DF89D9CD}">
  <ds:schemaRefs>
    <ds:schemaRef ds:uri="http://schemas.microsoft.com/sharepoint/v3/contenttype/forms"/>
  </ds:schemaRefs>
</ds:datastoreItem>
</file>

<file path=customXml/itemProps2.xml><?xml version="1.0" encoding="utf-8"?>
<ds:datastoreItem xmlns:ds="http://schemas.openxmlformats.org/officeDocument/2006/customXml" ds:itemID="{26601159-1D50-4283-8A58-2E0E604B0DC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http://purl.org/dc/elements/1.1/"/>
    <ds:schemaRef ds:uri="http://schemas.microsoft.com/office/2006/metadata/properties"/>
    <ds:schemaRef ds:uri="1e29cee2-e8a4-4f95-8408-2234aea7f5aa"/>
    <ds:schemaRef ds:uri="http://www.w3.org/XML/1998/namespace"/>
    <ds:schemaRef ds:uri="http://purl.org/dc/dcmitype/"/>
  </ds:schemaRefs>
</ds:datastoreItem>
</file>

<file path=customXml/itemProps3.xml><?xml version="1.0" encoding="utf-8"?>
<ds:datastoreItem xmlns:ds="http://schemas.openxmlformats.org/officeDocument/2006/customXml" ds:itemID="{2445E470-CD2E-4F79-80D4-A495669542F4}"/>
</file>

<file path=docProps/app.xml><?xml version="1.0" encoding="utf-8"?>
<Properties xmlns="http://schemas.openxmlformats.org/officeDocument/2006/extended-properties" xmlns:vt="http://schemas.openxmlformats.org/officeDocument/2006/docPropsVTypes">
  <Template/>
  <TotalTime>6590</TotalTime>
  <Words>8643</Words>
  <Application>Microsoft Office PowerPoint</Application>
  <PresentationFormat>Custom</PresentationFormat>
  <Paragraphs>553</Paragraphs>
  <Slides>35</Slides>
  <Notes>22</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35</vt:i4>
      </vt:variant>
    </vt:vector>
  </HeadingPairs>
  <TitlesOfParts>
    <vt:vector size="50" baseType="lpstr">
      <vt:lpstr>KaiTi</vt:lpstr>
      <vt:lpstr>Microsoft YaHei</vt:lpstr>
      <vt:lpstr>黑体</vt:lpstr>
      <vt:lpstr>STXihei</vt:lpstr>
      <vt:lpstr>STXihei</vt:lpstr>
      <vt:lpstr>Arial</vt:lpstr>
      <vt:lpstr>Calibri</vt:lpstr>
      <vt:lpstr>Roboto</vt:lpstr>
      <vt:lpstr>Roboto Medium</vt:lpstr>
      <vt:lpstr>Roboto-Medium</vt:lpstr>
      <vt:lpstr>Times New Roman</vt:lpstr>
      <vt:lpstr>Wingdings</vt:lpstr>
      <vt:lpstr>Office Theme</vt:lpstr>
      <vt:lpstr>1_Office Theme</vt:lpstr>
      <vt:lpstr>2_Office Theme</vt:lpstr>
      <vt:lpstr>新型冠状病毒（COVID-19）</vt:lpstr>
      <vt:lpstr>拟议议程</vt:lpstr>
      <vt:lpstr>世卫组织最新情况报告</vt:lpstr>
      <vt:lpstr>指导防范和应对工作</vt:lpstr>
      <vt:lpstr>什么是桌面演习？</vt:lpstr>
      <vt:lpstr>设计和目的</vt:lpstr>
      <vt:lpstr>桌面演习的总体目标</vt:lpstr>
      <vt:lpstr>桌面演习的规则</vt:lpstr>
      <vt:lpstr>桌面演习：运行方式</vt:lpstr>
      <vt:lpstr>问题</vt:lpstr>
      <vt:lpstr>PowerPoint Presentation</vt:lpstr>
      <vt:lpstr>情景</vt:lpstr>
      <vt:lpstr>第1场</vt:lpstr>
      <vt:lpstr>PowerPoint Presentation</vt:lpstr>
      <vt:lpstr>公共卫生和社会措施的背景</vt:lpstr>
      <vt:lpstr>情况评估</vt:lpstr>
      <vt:lpstr>第2场</vt:lpstr>
      <vt:lpstr>PowerPoint Presentation</vt:lpstr>
      <vt:lpstr>最新情景</vt:lpstr>
      <vt:lpstr>第3场</vt:lpstr>
      <vt:lpstr>PowerPoint Presentation</vt:lpstr>
      <vt:lpstr>最新情景</vt:lpstr>
      <vt:lpstr> </vt:lpstr>
      <vt:lpstr>PowerPoint Presentation</vt:lpstr>
      <vt:lpstr>最新情景</vt:lpstr>
      <vt:lpstr>第5场</vt:lpstr>
      <vt:lpstr>小结 和   后续步骤</vt:lpstr>
      <vt:lpstr>COVID-19战略防范和应对计划</vt:lpstr>
      <vt:lpstr>优势和差距分析</vt:lpstr>
      <vt:lpstr>PowerPoint Presentation</vt:lpstr>
      <vt:lpstr>行动计划</vt:lpstr>
      <vt:lpstr>汇总</vt:lpstr>
      <vt:lpstr>参与者反馈表</vt:lpstr>
      <vt:lpstr>PowerPoint Presentation</vt:lpstr>
      <vt:lpstr>谢谢！</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(COVID-19)</dc:title>
  <dc:creator>LIU, Junrong</dc:creator>
  <cp:lastModifiedBy>PORTORICO, Mariaisabella</cp:lastModifiedBy>
  <cp:revision>195</cp:revision>
  <dcterms:created xsi:type="dcterms:W3CDTF">2020-11-25T12:11:13Z</dcterms:created>
  <dcterms:modified xsi:type="dcterms:W3CDTF">2020-12-07T12:41:58Z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2020-11-25T00:00:00Z</vt:filetime>
  </property>
  <property fmtid="{D5CDD505-2E9C-101B-9397-08002B2CF9AE}" pid="3" name="LastSaved">
    <vt:filetime>2020-11-25T00:00:00Z</vt:filetime>
  </property>
  <property fmtid="{D5CDD505-2E9C-101B-9397-08002B2CF9AE}" pid="4" name="ContentTypeId">
    <vt:lpwstr>0x0101004B8C5FCD04D76B4F9E83E1FFDAAD0434</vt:lpwstr>
  </property>
</Properties>
</file>